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6"/>
  </p:notesMasterIdLst>
  <p:handoutMasterIdLst>
    <p:handoutMasterId r:id="rId17"/>
  </p:handoutMasterIdLst>
  <p:sldIdLst>
    <p:sldId id="446" r:id="rId5"/>
    <p:sldId id="447" r:id="rId6"/>
    <p:sldId id="457" r:id="rId7"/>
    <p:sldId id="434" r:id="rId8"/>
    <p:sldId id="461" r:id="rId9"/>
    <p:sldId id="427" r:id="rId10"/>
    <p:sldId id="453" r:id="rId11"/>
    <p:sldId id="441" r:id="rId12"/>
    <p:sldId id="458" r:id="rId13"/>
    <p:sldId id="459" r:id="rId14"/>
    <p:sldId id="43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CF6"/>
    <a:srgbClr val="E288B6"/>
    <a:srgbClr val="8C5896"/>
    <a:srgbClr val="7C6560"/>
    <a:srgbClr val="29282D"/>
    <a:srgbClr val="D75078"/>
    <a:srgbClr val="B38F6A"/>
    <a:srgbClr val="6667AB"/>
    <a:srgbClr val="BBBBB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3" d="100"/>
          <a:sy n="63" d="100"/>
        </p:scale>
        <p:origin x="804" y="56"/>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6B682D-8325-40AB-A78C-7B09C47BB371}" type="doc">
      <dgm:prSet loTypeId="urn:microsoft.com/office/officeart/2005/8/layout/hProcess4" loCatId="process" qsTypeId="urn:microsoft.com/office/officeart/2005/8/quickstyle/3d1" qsCatId="3D" csTypeId="urn:microsoft.com/office/officeart/2005/8/colors/accent1_2" csCatId="accent1" phldr="1"/>
      <dgm:spPr/>
      <dgm:t>
        <a:bodyPr/>
        <a:lstStyle/>
        <a:p>
          <a:endParaRPr lang="en-US"/>
        </a:p>
      </dgm:t>
    </dgm:pt>
    <dgm:pt modelId="{B892C070-E045-451D-9170-FBF824C6176C}">
      <dgm:prSet phldrT="[Text]" custT="1">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sz="1400" b="1" dirty="0">
              <a:solidFill>
                <a:schemeClr val="tx1"/>
              </a:solidFill>
            </a:rPr>
            <a:t>Objective</a:t>
          </a:r>
        </a:p>
      </dgm:t>
    </dgm:pt>
    <dgm:pt modelId="{2F78CAA3-F67A-4D7D-B180-8B70E66CA209}" type="parTrans" cxnId="{7638C3C9-45AE-4F87-9012-3A8D98126DE3}">
      <dgm:prSet/>
      <dgm:spPr/>
      <dgm:t>
        <a:bodyPr/>
        <a:lstStyle/>
        <a:p>
          <a:endParaRPr lang="en-US"/>
        </a:p>
      </dgm:t>
    </dgm:pt>
    <dgm:pt modelId="{B4B5E98F-4E69-42AF-BD9B-7F982F37BF70}" type="sibTrans" cxnId="{7638C3C9-45AE-4F87-9012-3A8D98126DE3}">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C06CF310-48F8-4D5E-9911-1525A7FBE0FF}">
      <dgm:prSet phldrT="[Text]" custT="1">
        <dgm:style>
          <a:lnRef idx="2">
            <a:schemeClr val="accent4"/>
          </a:lnRef>
          <a:fillRef idx="1">
            <a:schemeClr val="lt1"/>
          </a:fillRef>
          <a:effectRef idx="0">
            <a:schemeClr val="accent4"/>
          </a:effectRef>
          <a:fontRef idx="minor">
            <a:schemeClr val="dk1"/>
          </a:fontRef>
        </dgm:style>
      </dgm:prSet>
      <dgm:spPr/>
      <dgm:t>
        <a:bodyPr anchor="ctr"/>
        <a:lstStyle/>
        <a:p>
          <a:pPr algn="l">
            <a:lnSpc>
              <a:spcPct val="100000"/>
            </a:lnSpc>
            <a:buFont typeface="Arial" panose="020B0604020202020204" pitchFamily="34" charset="0"/>
            <a:buChar char="•"/>
          </a:pPr>
          <a:r>
            <a:rPr lang="en-US" sz="1400" dirty="0">
              <a:solidFill>
                <a:schemeClr val="tx1"/>
              </a:solidFill>
            </a:rPr>
            <a:t>Personalized Restaurant Recommendations</a:t>
          </a:r>
        </a:p>
      </dgm:t>
    </dgm:pt>
    <dgm:pt modelId="{60A6F072-7015-4F66-87A3-5B96A2AF8173}" type="parTrans" cxnId="{3BAF075C-9522-4D15-A116-F06B079E4808}">
      <dgm:prSet/>
      <dgm:spPr/>
      <dgm:t>
        <a:bodyPr/>
        <a:lstStyle/>
        <a:p>
          <a:endParaRPr lang="en-US"/>
        </a:p>
      </dgm:t>
    </dgm:pt>
    <dgm:pt modelId="{E21C46DF-B56F-4656-9D3A-92432AFC7EAE}" type="sibTrans" cxnId="{3BAF075C-9522-4D15-A116-F06B079E4808}">
      <dgm:prSet/>
      <dgm:spPr/>
      <dgm:t>
        <a:bodyPr/>
        <a:lstStyle/>
        <a:p>
          <a:endParaRPr lang="en-US"/>
        </a:p>
      </dgm:t>
    </dgm:pt>
    <dgm:pt modelId="{68718BB4-1B10-4EF8-992F-F776460C2A43}">
      <dgm:prSet phldrT="[Text]" custT="1">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sz="1400" b="1" dirty="0">
              <a:solidFill>
                <a:schemeClr val="tx1"/>
              </a:solidFill>
            </a:rPr>
            <a:t>Approach</a:t>
          </a:r>
        </a:p>
      </dgm:t>
    </dgm:pt>
    <dgm:pt modelId="{2D3DB913-86ED-4205-85E9-099339D3E13D}" type="parTrans" cxnId="{EA9909FD-B281-4375-95FB-3619B1C1BC89}">
      <dgm:prSet/>
      <dgm:spPr/>
      <dgm:t>
        <a:bodyPr/>
        <a:lstStyle/>
        <a:p>
          <a:endParaRPr lang="en-US"/>
        </a:p>
      </dgm:t>
    </dgm:pt>
    <dgm:pt modelId="{90689DC4-602E-4A68-8F3E-CB29EF62957A}" type="sibTrans" cxnId="{EA9909FD-B281-4375-95FB-3619B1C1BC89}">
      <dgm:prSet>
        <dgm:style>
          <a:lnRef idx="1">
            <a:schemeClr val="accent3"/>
          </a:lnRef>
          <a:fillRef idx="3">
            <a:schemeClr val="accent3"/>
          </a:fillRef>
          <a:effectRef idx="2">
            <a:schemeClr val="accent3"/>
          </a:effectRef>
          <a:fontRef idx="minor">
            <a:schemeClr val="lt1"/>
          </a:fontRef>
        </dgm:style>
      </dgm:prSet>
      <dgm:spPr/>
      <dgm:t>
        <a:bodyPr/>
        <a:lstStyle/>
        <a:p>
          <a:endParaRPr lang="en-US"/>
        </a:p>
      </dgm:t>
    </dgm:pt>
    <dgm:pt modelId="{E0AB62CB-F9DE-41D7-851C-CD01653FA68F}">
      <dgm:prSet phldrT="[Text]" custT="1">
        <dgm:style>
          <a:lnRef idx="2">
            <a:schemeClr val="accent4"/>
          </a:lnRef>
          <a:fillRef idx="1">
            <a:schemeClr val="lt1"/>
          </a:fillRef>
          <a:effectRef idx="0">
            <a:schemeClr val="accent4"/>
          </a:effectRef>
          <a:fontRef idx="minor">
            <a:schemeClr val="dk1"/>
          </a:fontRef>
        </dgm:style>
      </dgm:prSet>
      <dgm:spPr/>
      <dgm:t>
        <a:bodyPr anchor="t"/>
        <a:lstStyle/>
        <a:p>
          <a:pPr algn="l">
            <a:lnSpc>
              <a:spcPct val="150000"/>
            </a:lnSpc>
          </a:pPr>
          <a:r>
            <a:rPr lang="en-US" sz="1100" b="0" i="0" dirty="0"/>
            <a:t>User rating history is used to identify similar users</a:t>
          </a:r>
          <a:endParaRPr lang="en-US" sz="1100" b="0" dirty="0"/>
        </a:p>
      </dgm:t>
    </dgm:pt>
    <dgm:pt modelId="{E0CF15EE-5474-4716-B84F-1D3B47C829D7}" type="parTrans" cxnId="{0C41A2B3-3225-4F23-8F91-69E00602635B}">
      <dgm:prSet/>
      <dgm:spPr/>
      <dgm:t>
        <a:bodyPr/>
        <a:lstStyle/>
        <a:p>
          <a:endParaRPr lang="en-US"/>
        </a:p>
      </dgm:t>
    </dgm:pt>
    <dgm:pt modelId="{A9DEE4BF-5FA6-46E1-A077-C90B5D23F78A}" type="sibTrans" cxnId="{0C41A2B3-3225-4F23-8F91-69E00602635B}">
      <dgm:prSet/>
      <dgm:spPr/>
      <dgm:t>
        <a:bodyPr/>
        <a:lstStyle/>
        <a:p>
          <a:endParaRPr lang="en-US"/>
        </a:p>
      </dgm:t>
    </dgm:pt>
    <dgm:pt modelId="{1387C771-B7A9-402B-9E1A-68227CC5586F}">
      <dgm:prSet phldrT="[Text]" custT="1">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sz="1400" b="1" dirty="0">
              <a:solidFill>
                <a:schemeClr val="tx1"/>
              </a:solidFill>
            </a:rPr>
            <a:t>Solutions</a:t>
          </a:r>
          <a:r>
            <a:rPr lang="en-US" sz="1400" dirty="0"/>
            <a:t> </a:t>
          </a:r>
        </a:p>
      </dgm:t>
    </dgm:pt>
    <dgm:pt modelId="{15D5F9F8-3B2E-4488-8A0F-878F73ACAC53}" type="parTrans" cxnId="{00A11C79-0DAF-48C3-A3AA-79546F21006B}">
      <dgm:prSet/>
      <dgm:spPr/>
      <dgm:t>
        <a:bodyPr/>
        <a:lstStyle/>
        <a:p>
          <a:endParaRPr lang="en-US"/>
        </a:p>
      </dgm:t>
    </dgm:pt>
    <dgm:pt modelId="{88F481AF-3C9A-4721-B93D-85E7DB77CC02}" type="sibTrans" cxnId="{00A11C79-0DAF-48C3-A3AA-79546F21006B}">
      <dgm:prSet/>
      <dgm:spPr/>
      <dgm:t>
        <a:bodyPr/>
        <a:lstStyle/>
        <a:p>
          <a:endParaRPr lang="en-US"/>
        </a:p>
      </dgm:t>
    </dgm:pt>
    <dgm:pt modelId="{BBDC7851-CAFB-4721-A8C2-C8F89CB2CB54}">
      <dgm:prSet phldrT="[Text]" custT="1">
        <dgm:style>
          <a:lnRef idx="2">
            <a:schemeClr val="accent4"/>
          </a:lnRef>
          <a:fillRef idx="1">
            <a:schemeClr val="lt1"/>
          </a:fillRef>
          <a:effectRef idx="0">
            <a:schemeClr val="accent4"/>
          </a:effectRef>
          <a:fontRef idx="minor">
            <a:schemeClr val="dk1"/>
          </a:fontRef>
        </dgm:style>
      </dgm:prSet>
      <dgm:spPr/>
      <dgm:t>
        <a:bodyPr/>
        <a:lstStyle/>
        <a:p>
          <a:r>
            <a:rPr lang="en-US" sz="1200" dirty="0"/>
            <a:t>Neural Network model has been used to predict/recommend the restaurant.</a:t>
          </a:r>
        </a:p>
      </dgm:t>
    </dgm:pt>
    <dgm:pt modelId="{D8813DC0-F088-44E2-8079-436FA216D09B}" type="parTrans" cxnId="{6204B5C8-80DB-4B06-8D77-F14F965E06B3}">
      <dgm:prSet/>
      <dgm:spPr/>
      <dgm:t>
        <a:bodyPr/>
        <a:lstStyle/>
        <a:p>
          <a:endParaRPr lang="en-US"/>
        </a:p>
      </dgm:t>
    </dgm:pt>
    <dgm:pt modelId="{43D0430F-B318-4A83-BCCF-2391999C40F8}" type="sibTrans" cxnId="{6204B5C8-80DB-4B06-8D77-F14F965E06B3}">
      <dgm:prSet/>
      <dgm:spPr/>
      <dgm:t>
        <a:bodyPr/>
        <a:lstStyle/>
        <a:p>
          <a:endParaRPr lang="en-US"/>
        </a:p>
      </dgm:t>
    </dgm:pt>
    <dgm:pt modelId="{76D3F258-A60D-4087-9DFC-6F189102162D}">
      <dgm:prSet phldrT="[Text]" custT="1">
        <dgm:style>
          <a:lnRef idx="2">
            <a:schemeClr val="accent4"/>
          </a:lnRef>
          <a:fillRef idx="1">
            <a:schemeClr val="lt1"/>
          </a:fillRef>
          <a:effectRef idx="0">
            <a:schemeClr val="accent4"/>
          </a:effectRef>
          <a:fontRef idx="minor">
            <a:schemeClr val="dk1"/>
          </a:fontRef>
        </dgm:style>
      </dgm:prSet>
      <dgm:spPr/>
      <dgm:t>
        <a:bodyPr anchor="ctr"/>
        <a:lstStyle/>
        <a:p>
          <a:pPr algn="l">
            <a:lnSpc>
              <a:spcPct val="100000"/>
            </a:lnSpc>
            <a:buFont typeface="Arial" panose="020B0604020202020204" pitchFamily="34" charset="0"/>
            <a:buChar char="•"/>
          </a:pPr>
          <a:r>
            <a:rPr lang="en-US" sz="1400" dirty="0">
              <a:solidFill>
                <a:schemeClr val="tx1"/>
              </a:solidFill>
            </a:rPr>
            <a:t>Increase Customer  Satisfaction  </a:t>
          </a:r>
        </a:p>
      </dgm:t>
    </dgm:pt>
    <dgm:pt modelId="{7AF68588-78AD-4F2C-9786-B9F665EC305A}" type="parTrans" cxnId="{8087B756-BAB4-4A22-BDBF-CBF0B76CA06B}">
      <dgm:prSet/>
      <dgm:spPr/>
      <dgm:t>
        <a:bodyPr/>
        <a:lstStyle/>
        <a:p>
          <a:endParaRPr lang="en-US"/>
        </a:p>
      </dgm:t>
    </dgm:pt>
    <dgm:pt modelId="{F1AA31ED-554A-4F97-A0F7-805AB4EEEE71}" type="sibTrans" cxnId="{8087B756-BAB4-4A22-BDBF-CBF0B76CA06B}">
      <dgm:prSet/>
      <dgm:spPr/>
      <dgm:t>
        <a:bodyPr/>
        <a:lstStyle/>
        <a:p>
          <a:endParaRPr lang="en-US"/>
        </a:p>
      </dgm:t>
    </dgm:pt>
    <dgm:pt modelId="{23DF54DE-FE36-4A50-A354-68A8DA6F7426}">
      <dgm:prSet phldrT="[Text]" custT="1">
        <dgm:style>
          <a:lnRef idx="2">
            <a:schemeClr val="accent4"/>
          </a:lnRef>
          <a:fillRef idx="1">
            <a:schemeClr val="lt1"/>
          </a:fillRef>
          <a:effectRef idx="0">
            <a:schemeClr val="accent4"/>
          </a:effectRef>
          <a:fontRef idx="minor">
            <a:schemeClr val="dk1"/>
          </a:fontRef>
        </dgm:style>
      </dgm:prSet>
      <dgm:spPr/>
      <dgm:t>
        <a:bodyPr anchor="ctr"/>
        <a:lstStyle/>
        <a:p>
          <a:pPr algn="l">
            <a:lnSpc>
              <a:spcPct val="100000"/>
            </a:lnSpc>
            <a:buFont typeface="Arial" panose="020B0604020202020204" pitchFamily="34" charset="0"/>
            <a:buNone/>
          </a:pPr>
          <a:endParaRPr lang="en-US" sz="1400" dirty="0">
            <a:solidFill>
              <a:schemeClr val="tx1"/>
            </a:solidFill>
          </a:endParaRPr>
        </a:p>
      </dgm:t>
    </dgm:pt>
    <dgm:pt modelId="{0D6D8356-6831-45A1-970F-FC6B53E5A6E5}" type="parTrans" cxnId="{3C997CF2-646D-42B2-9837-730F6BB1E467}">
      <dgm:prSet/>
      <dgm:spPr/>
      <dgm:t>
        <a:bodyPr/>
        <a:lstStyle/>
        <a:p>
          <a:endParaRPr lang="en-US"/>
        </a:p>
      </dgm:t>
    </dgm:pt>
    <dgm:pt modelId="{A1C54FD8-4576-4023-8B37-3E3E11432769}" type="sibTrans" cxnId="{3C997CF2-646D-42B2-9837-730F6BB1E467}">
      <dgm:prSet/>
      <dgm:spPr/>
      <dgm:t>
        <a:bodyPr/>
        <a:lstStyle/>
        <a:p>
          <a:endParaRPr lang="en-US"/>
        </a:p>
      </dgm:t>
    </dgm:pt>
    <dgm:pt modelId="{F69D90A4-4916-4211-837A-DC1C1C8C0EE6}">
      <dgm:prSet phldrT="[Text]" custT="1">
        <dgm:style>
          <a:lnRef idx="2">
            <a:schemeClr val="accent4"/>
          </a:lnRef>
          <a:fillRef idx="1">
            <a:schemeClr val="lt1"/>
          </a:fillRef>
          <a:effectRef idx="0">
            <a:schemeClr val="accent4"/>
          </a:effectRef>
          <a:fontRef idx="minor">
            <a:schemeClr val="dk1"/>
          </a:fontRef>
        </dgm:style>
      </dgm:prSet>
      <dgm:spPr/>
      <dgm:t>
        <a:bodyPr/>
        <a:lstStyle/>
        <a:p>
          <a:r>
            <a:rPr lang="en-US" sz="1200" b="0" i="0" dirty="0"/>
            <a:t>Recommender engine is based on latent matrix factorization. Optimizers like Stochastic Gradient Descent and Adam are used to estimate predictions with optimum loss function.</a:t>
          </a:r>
          <a:endParaRPr lang="en-US" sz="1200" dirty="0"/>
        </a:p>
      </dgm:t>
    </dgm:pt>
    <dgm:pt modelId="{816A17EC-1588-4FF6-B386-9BBEA51B562C}" type="parTrans" cxnId="{5C08D912-52A3-406F-8CFA-884D335CC58A}">
      <dgm:prSet/>
      <dgm:spPr/>
      <dgm:t>
        <a:bodyPr/>
        <a:lstStyle/>
        <a:p>
          <a:endParaRPr lang="en-IN"/>
        </a:p>
      </dgm:t>
    </dgm:pt>
    <dgm:pt modelId="{7CA457FB-5D34-43D4-A08C-B19381D5EEE3}" type="sibTrans" cxnId="{5C08D912-52A3-406F-8CFA-884D335CC58A}">
      <dgm:prSet/>
      <dgm:spPr/>
      <dgm:t>
        <a:bodyPr/>
        <a:lstStyle/>
        <a:p>
          <a:endParaRPr lang="en-IN"/>
        </a:p>
      </dgm:t>
    </dgm:pt>
    <dgm:pt modelId="{7995B608-36C4-4BCD-B13C-6139E1E9AD8F}">
      <dgm:prSet phldrT="[Text]" custT="1">
        <dgm:style>
          <a:lnRef idx="2">
            <a:schemeClr val="accent4"/>
          </a:lnRef>
          <a:fillRef idx="1">
            <a:schemeClr val="lt1"/>
          </a:fillRef>
          <a:effectRef idx="0">
            <a:schemeClr val="accent4"/>
          </a:effectRef>
          <a:fontRef idx="minor">
            <a:schemeClr val="dk1"/>
          </a:fontRef>
        </dgm:style>
      </dgm:prSet>
      <dgm:spPr/>
      <dgm:t>
        <a:bodyPr anchor="t"/>
        <a:lstStyle/>
        <a:p>
          <a:pPr algn="l">
            <a:lnSpc>
              <a:spcPct val="150000"/>
            </a:lnSpc>
          </a:pPr>
          <a:r>
            <a:rPr lang="en-US" sz="1100" b="0" i="0" dirty="0"/>
            <a:t>Preferences are captured through Latent factors</a:t>
          </a:r>
          <a:r>
            <a:rPr lang="en-US" sz="1100" b="1" i="0" dirty="0"/>
            <a:t>.</a:t>
          </a:r>
          <a:endParaRPr lang="en-US" sz="1100" b="1" dirty="0"/>
        </a:p>
      </dgm:t>
    </dgm:pt>
    <dgm:pt modelId="{4C69CFF2-8B51-4201-A51A-FD5A447C32EC}" type="parTrans" cxnId="{6BFFA25B-B8ED-4E36-A33F-FD108D568078}">
      <dgm:prSet/>
      <dgm:spPr/>
      <dgm:t>
        <a:bodyPr/>
        <a:lstStyle/>
        <a:p>
          <a:endParaRPr lang="en-IN"/>
        </a:p>
      </dgm:t>
    </dgm:pt>
    <dgm:pt modelId="{69643EFF-3651-40A1-8EBF-D014AD671027}" type="sibTrans" cxnId="{6BFFA25B-B8ED-4E36-A33F-FD108D568078}">
      <dgm:prSet/>
      <dgm:spPr/>
      <dgm:t>
        <a:bodyPr/>
        <a:lstStyle/>
        <a:p>
          <a:endParaRPr lang="en-IN"/>
        </a:p>
      </dgm:t>
    </dgm:pt>
    <dgm:pt modelId="{7F5873C1-4AE9-4359-9D46-AAC7895DACDC}" type="pres">
      <dgm:prSet presAssocID="{B96B682D-8325-40AB-A78C-7B09C47BB371}" presName="Name0" presStyleCnt="0">
        <dgm:presLayoutVars>
          <dgm:dir/>
          <dgm:animLvl val="lvl"/>
          <dgm:resizeHandles val="exact"/>
        </dgm:presLayoutVars>
      </dgm:prSet>
      <dgm:spPr/>
    </dgm:pt>
    <dgm:pt modelId="{7AFBC92C-4A75-457D-B4A8-3535465005F0}" type="pres">
      <dgm:prSet presAssocID="{B96B682D-8325-40AB-A78C-7B09C47BB371}" presName="tSp" presStyleCnt="0"/>
      <dgm:spPr/>
    </dgm:pt>
    <dgm:pt modelId="{DAA3C557-476E-4375-9008-7F6599F09B75}" type="pres">
      <dgm:prSet presAssocID="{B96B682D-8325-40AB-A78C-7B09C47BB371}" presName="bSp" presStyleCnt="0"/>
      <dgm:spPr/>
    </dgm:pt>
    <dgm:pt modelId="{D9E3C94F-6C60-44C9-A975-367E6E7DE0AE}" type="pres">
      <dgm:prSet presAssocID="{B96B682D-8325-40AB-A78C-7B09C47BB371}" presName="process" presStyleCnt="0"/>
      <dgm:spPr/>
    </dgm:pt>
    <dgm:pt modelId="{71541581-D1C8-43E6-AEB5-B285A470DA65}" type="pres">
      <dgm:prSet presAssocID="{B892C070-E045-451D-9170-FBF824C6176C}" presName="composite1" presStyleCnt="0"/>
      <dgm:spPr/>
    </dgm:pt>
    <dgm:pt modelId="{A5701006-CEE3-4311-94DE-583122CC863D}" type="pres">
      <dgm:prSet presAssocID="{B892C070-E045-451D-9170-FBF824C6176C}" presName="dummyNode1" presStyleLbl="node1" presStyleIdx="0" presStyleCnt="3"/>
      <dgm:spPr/>
    </dgm:pt>
    <dgm:pt modelId="{1E6CFBF5-78EA-4B4D-8931-23A97B670948}" type="pres">
      <dgm:prSet presAssocID="{B892C070-E045-451D-9170-FBF824C6176C}" presName="childNode1" presStyleLbl="bgAcc1" presStyleIdx="0" presStyleCnt="3" custScaleX="156256">
        <dgm:presLayoutVars>
          <dgm:bulletEnabled val="1"/>
        </dgm:presLayoutVars>
      </dgm:prSet>
      <dgm:spPr/>
    </dgm:pt>
    <dgm:pt modelId="{C5E5F172-F99B-475A-BBC8-508F63CECFC1}" type="pres">
      <dgm:prSet presAssocID="{B892C070-E045-451D-9170-FBF824C6176C}" presName="childNode1tx" presStyleLbl="bgAcc1" presStyleIdx="0" presStyleCnt="3">
        <dgm:presLayoutVars>
          <dgm:bulletEnabled val="1"/>
        </dgm:presLayoutVars>
      </dgm:prSet>
      <dgm:spPr/>
    </dgm:pt>
    <dgm:pt modelId="{8456567D-2DBE-4855-B0E5-16BBFA2E6D7A}" type="pres">
      <dgm:prSet presAssocID="{B892C070-E045-451D-9170-FBF824C6176C}" presName="parentNode1" presStyleLbl="node1" presStyleIdx="0" presStyleCnt="3">
        <dgm:presLayoutVars>
          <dgm:chMax val="1"/>
          <dgm:bulletEnabled val="1"/>
        </dgm:presLayoutVars>
      </dgm:prSet>
      <dgm:spPr/>
    </dgm:pt>
    <dgm:pt modelId="{544EF1EA-B7ED-48BD-939F-2AACB4F2D453}" type="pres">
      <dgm:prSet presAssocID="{B892C070-E045-451D-9170-FBF824C6176C}" presName="connSite1" presStyleCnt="0"/>
      <dgm:spPr/>
    </dgm:pt>
    <dgm:pt modelId="{A56B67BD-DA64-45C2-AD14-37153C9143BD}" type="pres">
      <dgm:prSet presAssocID="{B4B5E98F-4E69-42AF-BD9B-7F982F37BF70}" presName="Name9" presStyleLbl="sibTrans2D1" presStyleIdx="0" presStyleCnt="2"/>
      <dgm:spPr/>
    </dgm:pt>
    <dgm:pt modelId="{65ABDB28-F7C1-4147-A6AA-49AC95B6435A}" type="pres">
      <dgm:prSet presAssocID="{68718BB4-1B10-4EF8-992F-F776460C2A43}" presName="composite2" presStyleCnt="0"/>
      <dgm:spPr/>
    </dgm:pt>
    <dgm:pt modelId="{4FE5CEEA-95A8-45A3-8B12-3B3EA34B2412}" type="pres">
      <dgm:prSet presAssocID="{68718BB4-1B10-4EF8-992F-F776460C2A43}" presName="dummyNode2" presStyleLbl="node1" presStyleIdx="0" presStyleCnt="3"/>
      <dgm:spPr/>
    </dgm:pt>
    <dgm:pt modelId="{97397308-29B3-43A0-9D46-0C3A77B37146}" type="pres">
      <dgm:prSet presAssocID="{68718BB4-1B10-4EF8-992F-F776460C2A43}" presName="childNode2" presStyleLbl="bgAcc1" presStyleIdx="1" presStyleCnt="3" custScaleX="179805">
        <dgm:presLayoutVars>
          <dgm:bulletEnabled val="1"/>
        </dgm:presLayoutVars>
      </dgm:prSet>
      <dgm:spPr/>
    </dgm:pt>
    <dgm:pt modelId="{0640E799-7A52-4989-BA71-D2CD5097BEC6}" type="pres">
      <dgm:prSet presAssocID="{68718BB4-1B10-4EF8-992F-F776460C2A43}" presName="childNode2tx" presStyleLbl="bgAcc1" presStyleIdx="1" presStyleCnt="3">
        <dgm:presLayoutVars>
          <dgm:bulletEnabled val="1"/>
        </dgm:presLayoutVars>
      </dgm:prSet>
      <dgm:spPr/>
    </dgm:pt>
    <dgm:pt modelId="{AF252E23-8E10-4AD1-B20E-2C83A5957873}" type="pres">
      <dgm:prSet presAssocID="{68718BB4-1B10-4EF8-992F-F776460C2A43}" presName="parentNode2" presStyleLbl="node1" presStyleIdx="1" presStyleCnt="3">
        <dgm:presLayoutVars>
          <dgm:chMax val="0"/>
          <dgm:bulletEnabled val="1"/>
        </dgm:presLayoutVars>
      </dgm:prSet>
      <dgm:spPr/>
    </dgm:pt>
    <dgm:pt modelId="{564B958C-C26F-43F2-B19F-75AEB703B3A5}" type="pres">
      <dgm:prSet presAssocID="{68718BB4-1B10-4EF8-992F-F776460C2A43}" presName="connSite2" presStyleCnt="0"/>
      <dgm:spPr/>
    </dgm:pt>
    <dgm:pt modelId="{3AEB0804-E667-4333-A921-37915849224F}" type="pres">
      <dgm:prSet presAssocID="{90689DC4-602E-4A68-8F3E-CB29EF62957A}" presName="Name18" presStyleLbl="sibTrans2D1" presStyleIdx="1" presStyleCnt="2"/>
      <dgm:spPr/>
    </dgm:pt>
    <dgm:pt modelId="{64498309-C8BB-4EA9-8DF0-5A36FBE89EA3}" type="pres">
      <dgm:prSet presAssocID="{1387C771-B7A9-402B-9E1A-68227CC5586F}" presName="composite1" presStyleCnt="0"/>
      <dgm:spPr/>
    </dgm:pt>
    <dgm:pt modelId="{E6B2AB5F-48BF-4732-8D4D-30426482C876}" type="pres">
      <dgm:prSet presAssocID="{1387C771-B7A9-402B-9E1A-68227CC5586F}" presName="dummyNode1" presStyleLbl="node1" presStyleIdx="1" presStyleCnt="3"/>
      <dgm:spPr/>
    </dgm:pt>
    <dgm:pt modelId="{386E443D-61B7-47EF-AA44-750060236E6F}" type="pres">
      <dgm:prSet presAssocID="{1387C771-B7A9-402B-9E1A-68227CC5586F}" presName="childNode1" presStyleLbl="bgAcc1" presStyleIdx="2" presStyleCnt="3" custScaleX="190196" custLinFactNeighborX="-605" custLinFactNeighborY="-527">
        <dgm:presLayoutVars>
          <dgm:bulletEnabled val="1"/>
        </dgm:presLayoutVars>
      </dgm:prSet>
      <dgm:spPr/>
    </dgm:pt>
    <dgm:pt modelId="{C5038AEB-5658-4EC3-AA1C-2D2C22FB7B42}" type="pres">
      <dgm:prSet presAssocID="{1387C771-B7A9-402B-9E1A-68227CC5586F}" presName="childNode1tx" presStyleLbl="bgAcc1" presStyleIdx="2" presStyleCnt="3">
        <dgm:presLayoutVars>
          <dgm:bulletEnabled val="1"/>
        </dgm:presLayoutVars>
      </dgm:prSet>
      <dgm:spPr/>
    </dgm:pt>
    <dgm:pt modelId="{CC48CB3E-2317-475F-8E02-E2825075C79F}" type="pres">
      <dgm:prSet presAssocID="{1387C771-B7A9-402B-9E1A-68227CC5586F}" presName="parentNode1" presStyleLbl="node1" presStyleIdx="2" presStyleCnt="3">
        <dgm:presLayoutVars>
          <dgm:chMax val="1"/>
          <dgm:bulletEnabled val="1"/>
        </dgm:presLayoutVars>
      </dgm:prSet>
      <dgm:spPr/>
    </dgm:pt>
    <dgm:pt modelId="{6A1B31AA-EB9F-4095-8C1A-459782D7B29B}" type="pres">
      <dgm:prSet presAssocID="{1387C771-B7A9-402B-9E1A-68227CC5586F}" presName="connSite1" presStyleCnt="0"/>
      <dgm:spPr/>
    </dgm:pt>
  </dgm:ptLst>
  <dgm:cxnLst>
    <dgm:cxn modelId="{D3FDC10A-C9D0-4DDF-AD5F-C12EEDDB823B}" type="presOf" srcId="{76D3F258-A60D-4087-9DFC-6F189102162D}" destId="{C5E5F172-F99B-475A-BBC8-508F63CECFC1}" srcOrd="1" destOrd="2" presId="urn:microsoft.com/office/officeart/2005/8/layout/hProcess4"/>
    <dgm:cxn modelId="{5C08D912-52A3-406F-8CFA-884D335CC58A}" srcId="{1387C771-B7A9-402B-9E1A-68227CC5586F}" destId="{F69D90A4-4916-4211-837A-DC1C1C8C0EE6}" srcOrd="1" destOrd="0" parTransId="{816A17EC-1588-4FF6-B386-9BBEA51B562C}" sibTransId="{7CA457FB-5D34-43D4-A08C-B19381D5EEE3}"/>
    <dgm:cxn modelId="{8C293E14-83AC-44F6-8D3B-738D042108FD}" type="presOf" srcId="{B4B5E98F-4E69-42AF-BD9B-7F982F37BF70}" destId="{A56B67BD-DA64-45C2-AD14-37153C9143BD}" srcOrd="0" destOrd="0" presId="urn:microsoft.com/office/officeart/2005/8/layout/hProcess4"/>
    <dgm:cxn modelId="{E8017219-F0A1-45DC-BCB6-3261B4F98BC5}" type="presOf" srcId="{E0AB62CB-F9DE-41D7-851C-CD01653FA68F}" destId="{0640E799-7A52-4989-BA71-D2CD5097BEC6}" srcOrd="1" destOrd="0" presId="urn:microsoft.com/office/officeart/2005/8/layout/hProcess4"/>
    <dgm:cxn modelId="{2E286C1B-D4AE-4891-9CF4-949F66A41A13}" type="presOf" srcId="{7995B608-36C4-4BCD-B13C-6139E1E9AD8F}" destId="{0640E799-7A52-4989-BA71-D2CD5097BEC6}" srcOrd="1" destOrd="1" presId="urn:microsoft.com/office/officeart/2005/8/layout/hProcess4"/>
    <dgm:cxn modelId="{F5DAFF29-6850-47F7-9123-3E842A585918}" type="presOf" srcId="{C06CF310-48F8-4D5E-9911-1525A7FBE0FF}" destId="{1E6CFBF5-78EA-4B4D-8931-23A97B670948}" srcOrd="0" destOrd="0" presId="urn:microsoft.com/office/officeart/2005/8/layout/hProcess4"/>
    <dgm:cxn modelId="{113B313A-0E05-4324-80B5-00D4BC4A0970}" type="presOf" srcId="{BBDC7851-CAFB-4721-A8C2-C8F89CB2CB54}" destId="{C5038AEB-5658-4EC3-AA1C-2D2C22FB7B42}" srcOrd="1" destOrd="0" presId="urn:microsoft.com/office/officeart/2005/8/layout/hProcess4"/>
    <dgm:cxn modelId="{EBF93A5B-517E-4CC3-A6AA-48426DB4B8B2}" type="presOf" srcId="{7995B608-36C4-4BCD-B13C-6139E1E9AD8F}" destId="{97397308-29B3-43A0-9D46-0C3A77B37146}" srcOrd="0" destOrd="1" presId="urn:microsoft.com/office/officeart/2005/8/layout/hProcess4"/>
    <dgm:cxn modelId="{6BFFA25B-B8ED-4E36-A33F-FD108D568078}" srcId="{68718BB4-1B10-4EF8-992F-F776460C2A43}" destId="{7995B608-36C4-4BCD-B13C-6139E1E9AD8F}" srcOrd="1" destOrd="0" parTransId="{4C69CFF2-8B51-4201-A51A-FD5A447C32EC}" sibTransId="{69643EFF-3651-40A1-8EBF-D014AD671027}"/>
    <dgm:cxn modelId="{3BAF075C-9522-4D15-A116-F06B079E4808}" srcId="{B892C070-E045-451D-9170-FBF824C6176C}" destId="{C06CF310-48F8-4D5E-9911-1525A7FBE0FF}" srcOrd="0" destOrd="0" parTransId="{60A6F072-7015-4F66-87A3-5B96A2AF8173}" sibTransId="{E21C46DF-B56F-4656-9D3A-92432AFC7EAE}"/>
    <dgm:cxn modelId="{EBF96F61-573C-4E5B-BACD-0C702C0DB781}" type="presOf" srcId="{1387C771-B7A9-402B-9E1A-68227CC5586F}" destId="{CC48CB3E-2317-475F-8E02-E2825075C79F}" srcOrd="0" destOrd="0" presId="urn:microsoft.com/office/officeart/2005/8/layout/hProcess4"/>
    <dgm:cxn modelId="{A2CFE242-0F32-45B4-84CA-AD6EA2A7B068}" type="presOf" srcId="{C06CF310-48F8-4D5E-9911-1525A7FBE0FF}" destId="{C5E5F172-F99B-475A-BBC8-508F63CECFC1}" srcOrd="1" destOrd="0" presId="urn:microsoft.com/office/officeart/2005/8/layout/hProcess4"/>
    <dgm:cxn modelId="{69A61C46-C264-4AFC-832F-58534E3681B7}" type="presOf" srcId="{76D3F258-A60D-4087-9DFC-6F189102162D}" destId="{1E6CFBF5-78EA-4B4D-8931-23A97B670948}" srcOrd="0" destOrd="2" presId="urn:microsoft.com/office/officeart/2005/8/layout/hProcess4"/>
    <dgm:cxn modelId="{8087B756-BAB4-4A22-BDBF-CBF0B76CA06B}" srcId="{B892C070-E045-451D-9170-FBF824C6176C}" destId="{76D3F258-A60D-4087-9DFC-6F189102162D}" srcOrd="2" destOrd="0" parTransId="{7AF68588-78AD-4F2C-9786-B9F665EC305A}" sibTransId="{F1AA31ED-554A-4F97-A0F7-805AB4EEEE71}"/>
    <dgm:cxn modelId="{260A6258-9B24-4D80-8104-7F2A863F1886}" type="presOf" srcId="{F69D90A4-4916-4211-837A-DC1C1C8C0EE6}" destId="{C5038AEB-5658-4EC3-AA1C-2D2C22FB7B42}" srcOrd="1" destOrd="1" presId="urn:microsoft.com/office/officeart/2005/8/layout/hProcess4"/>
    <dgm:cxn modelId="{00A11C79-0DAF-48C3-A3AA-79546F21006B}" srcId="{B96B682D-8325-40AB-A78C-7B09C47BB371}" destId="{1387C771-B7A9-402B-9E1A-68227CC5586F}" srcOrd="2" destOrd="0" parTransId="{15D5F9F8-3B2E-4488-8A0F-878F73ACAC53}" sibTransId="{88F481AF-3C9A-4721-B93D-85E7DB77CC02}"/>
    <dgm:cxn modelId="{8EBD987C-167A-4C61-ABE9-E79D96E0BB4E}" type="presOf" srcId="{B96B682D-8325-40AB-A78C-7B09C47BB371}" destId="{7F5873C1-4AE9-4359-9D46-AAC7895DACDC}" srcOrd="0" destOrd="0" presId="urn:microsoft.com/office/officeart/2005/8/layout/hProcess4"/>
    <dgm:cxn modelId="{E2616B8C-C8BC-469C-BA9E-845A5B3BD292}" type="presOf" srcId="{23DF54DE-FE36-4A50-A354-68A8DA6F7426}" destId="{1E6CFBF5-78EA-4B4D-8931-23A97B670948}" srcOrd="0" destOrd="1" presId="urn:microsoft.com/office/officeart/2005/8/layout/hProcess4"/>
    <dgm:cxn modelId="{5F4A81AB-F3BE-434C-8975-C52B578F2855}" type="presOf" srcId="{BBDC7851-CAFB-4721-A8C2-C8F89CB2CB54}" destId="{386E443D-61B7-47EF-AA44-750060236E6F}" srcOrd="0" destOrd="0" presId="urn:microsoft.com/office/officeart/2005/8/layout/hProcess4"/>
    <dgm:cxn modelId="{D4781FB1-1B0B-404C-A32E-0355315C7BBF}" type="presOf" srcId="{E0AB62CB-F9DE-41D7-851C-CD01653FA68F}" destId="{97397308-29B3-43A0-9D46-0C3A77B37146}" srcOrd="0" destOrd="0" presId="urn:microsoft.com/office/officeart/2005/8/layout/hProcess4"/>
    <dgm:cxn modelId="{0C41A2B3-3225-4F23-8F91-69E00602635B}" srcId="{68718BB4-1B10-4EF8-992F-F776460C2A43}" destId="{E0AB62CB-F9DE-41D7-851C-CD01653FA68F}" srcOrd="0" destOrd="0" parTransId="{E0CF15EE-5474-4716-B84F-1D3B47C829D7}" sibTransId="{A9DEE4BF-5FA6-46E1-A077-C90B5D23F78A}"/>
    <dgm:cxn modelId="{CC01EDB7-E4C8-4EB5-9C82-FF40CEB40446}" type="presOf" srcId="{B892C070-E045-451D-9170-FBF824C6176C}" destId="{8456567D-2DBE-4855-B0E5-16BBFA2E6D7A}" srcOrd="0" destOrd="0" presId="urn:microsoft.com/office/officeart/2005/8/layout/hProcess4"/>
    <dgm:cxn modelId="{6EA934B8-17B2-4785-ABBC-6C0A4DD5DC91}" type="presOf" srcId="{90689DC4-602E-4A68-8F3E-CB29EF62957A}" destId="{3AEB0804-E667-4333-A921-37915849224F}" srcOrd="0" destOrd="0" presId="urn:microsoft.com/office/officeart/2005/8/layout/hProcess4"/>
    <dgm:cxn modelId="{AE2908C7-88D8-4FE6-972B-F6A66623EC2F}" type="presOf" srcId="{23DF54DE-FE36-4A50-A354-68A8DA6F7426}" destId="{C5E5F172-F99B-475A-BBC8-508F63CECFC1}" srcOrd="1" destOrd="1" presId="urn:microsoft.com/office/officeart/2005/8/layout/hProcess4"/>
    <dgm:cxn modelId="{6204B5C8-80DB-4B06-8D77-F14F965E06B3}" srcId="{1387C771-B7A9-402B-9E1A-68227CC5586F}" destId="{BBDC7851-CAFB-4721-A8C2-C8F89CB2CB54}" srcOrd="0" destOrd="0" parTransId="{D8813DC0-F088-44E2-8079-436FA216D09B}" sibTransId="{43D0430F-B318-4A83-BCCF-2391999C40F8}"/>
    <dgm:cxn modelId="{7638C3C9-45AE-4F87-9012-3A8D98126DE3}" srcId="{B96B682D-8325-40AB-A78C-7B09C47BB371}" destId="{B892C070-E045-451D-9170-FBF824C6176C}" srcOrd="0" destOrd="0" parTransId="{2F78CAA3-F67A-4D7D-B180-8B70E66CA209}" sibTransId="{B4B5E98F-4E69-42AF-BD9B-7F982F37BF70}"/>
    <dgm:cxn modelId="{FE45B9D7-9209-4128-9BB7-1FF421133590}" type="presOf" srcId="{F69D90A4-4916-4211-837A-DC1C1C8C0EE6}" destId="{386E443D-61B7-47EF-AA44-750060236E6F}" srcOrd="0" destOrd="1" presId="urn:microsoft.com/office/officeart/2005/8/layout/hProcess4"/>
    <dgm:cxn modelId="{A0D61DE4-F479-4607-8140-FA00FA7ACE84}" type="presOf" srcId="{68718BB4-1B10-4EF8-992F-F776460C2A43}" destId="{AF252E23-8E10-4AD1-B20E-2C83A5957873}" srcOrd="0" destOrd="0" presId="urn:microsoft.com/office/officeart/2005/8/layout/hProcess4"/>
    <dgm:cxn modelId="{3C997CF2-646D-42B2-9837-730F6BB1E467}" srcId="{B892C070-E045-451D-9170-FBF824C6176C}" destId="{23DF54DE-FE36-4A50-A354-68A8DA6F7426}" srcOrd="1" destOrd="0" parTransId="{0D6D8356-6831-45A1-970F-FC6B53E5A6E5}" sibTransId="{A1C54FD8-4576-4023-8B37-3E3E11432769}"/>
    <dgm:cxn modelId="{EA9909FD-B281-4375-95FB-3619B1C1BC89}" srcId="{B96B682D-8325-40AB-A78C-7B09C47BB371}" destId="{68718BB4-1B10-4EF8-992F-F776460C2A43}" srcOrd="1" destOrd="0" parTransId="{2D3DB913-86ED-4205-85E9-099339D3E13D}" sibTransId="{90689DC4-602E-4A68-8F3E-CB29EF62957A}"/>
    <dgm:cxn modelId="{BBA196BF-89D2-4109-8AFD-381815E2D925}" type="presParOf" srcId="{7F5873C1-4AE9-4359-9D46-AAC7895DACDC}" destId="{7AFBC92C-4A75-457D-B4A8-3535465005F0}" srcOrd="0" destOrd="0" presId="urn:microsoft.com/office/officeart/2005/8/layout/hProcess4"/>
    <dgm:cxn modelId="{18C93877-ADCB-443A-A399-48D1E3F9FC7C}" type="presParOf" srcId="{7F5873C1-4AE9-4359-9D46-AAC7895DACDC}" destId="{DAA3C557-476E-4375-9008-7F6599F09B75}" srcOrd="1" destOrd="0" presId="urn:microsoft.com/office/officeart/2005/8/layout/hProcess4"/>
    <dgm:cxn modelId="{AF5966FC-5C26-492D-9A49-453BF2FAE2F3}" type="presParOf" srcId="{7F5873C1-4AE9-4359-9D46-AAC7895DACDC}" destId="{D9E3C94F-6C60-44C9-A975-367E6E7DE0AE}" srcOrd="2" destOrd="0" presId="urn:microsoft.com/office/officeart/2005/8/layout/hProcess4"/>
    <dgm:cxn modelId="{70CE2B45-387A-452C-A780-7EF2074DD83C}" type="presParOf" srcId="{D9E3C94F-6C60-44C9-A975-367E6E7DE0AE}" destId="{71541581-D1C8-43E6-AEB5-B285A470DA65}" srcOrd="0" destOrd="0" presId="urn:microsoft.com/office/officeart/2005/8/layout/hProcess4"/>
    <dgm:cxn modelId="{28FD58BE-A9E7-45B4-9D8A-84100585D55A}" type="presParOf" srcId="{71541581-D1C8-43E6-AEB5-B285A470DA65}" destId="{A5701006-CEE3-4311-94DE-583122CC863D}" srcOrd="0" destOrd="0" presId="urn:microsoft.com/office/officeart/2005/8/layout/hProcess4"/>
    <dgm:cxn modelId="{BD559562-9647-42BC-A35F-C87D0F75D729}" type="presParOf" srcId="{71541581-D1C8-43E6-AEB5-B285A470DA65}" destId="{1E6CFBF5-78EA-4B4D-8931-23A97B670948}" srcOrd="1" destOrd="0" presId="urn:microsoft.com/office/officeart/2005/8/layout/hProcess4"/>
    <dgm:cxn modelId="{E45278B4-7BE0-4468-BDF4-45149BE3A084}" type="presParOf" srcId="{71541581-D1C8-43E6-AEB5-B285A470DA65}" destId="{C5E5F172-F99B-475A-BBC8-508F63CECFC1}" srcOrd="2" destOrd="0" presId="urn:microsoft.com/office/officeart/2005/8/layout/hProcess4"/>
    <dgm:cxn modelId="{EB51D63E-2EF6-4AC1-8B00-A985BBFF8AA3}" type="presParOf" srcId="{71541581-D1C8-43E6-AEB5-B285A470DA65}" destId="{8456567D-2DBE-4855-B0E5-16BBFA2E6D7A}" srcOrd="3" destOrd="0" presId="urn:microsoft.com/office/officeart/2005/8/layout/hProcess4"/>
    <dgm:cxn modelId="{A8866D06-2371-403B-B5F7-6ED8DE75435D}" type="presParOf" srcId="{71541581-D1C8-43E6-AEB5-B285A470DA65}" destId="{544EF1EA-B7ED-48BD-939F-2AACB4F2D453}" srcOrd="4" destOrd="0" presId="urn:microsoft.com/office/officeart/2005/8/layout/hProcess4"/>
    <dgm:cxn modelId="{624802C1-92CB-4076-9304-3EA1E0096723}" type="presParOf" srcId="{D9E3C94F-6C60-44C9-A975-367E6E7DE0AE}" destId="{A56B67BD-DA64-45C2-AD14-37153C9143BD}" srcOrd="1" destOrd="0" presId="urn:microsoft.com/office/officeart/2005/8/layout/hProcess4"/>
    <dgm:cxn modelId="{360E9AF8-6E99-41B4-917E-3A6A6D80EE71}" type="presParOf" srcId="{D9E3C94F-6C60-44C9-A975-367E6E7DE0AE}" destId="{65ABDB28-F7C1-4147-A6AA-49AC95B6435A}" srcOrd="2" destOrd="0" presId="urn:microsoft.com/office/officeart/2005/8/layout/hProcess4"/>
    <dgm:cxn modelId="{D55D6317-2179-4BE9-9F95-44EE1FC55F9D}" type="presParOf" srcId="{65ABDB28-F7C1-4147-A6AA-49AC95B6435A}" destId="{4FE5CEEA-95A8-45A3-8B12-3B3EA34B2412}" srcOrd="0" destOrd="0" presId="urn:microsoft.com/office/officeart/2005/8/layout/hProcess4"/>
    <dgm:cxn modelId="{BF3315AD-0FDF-4EA0-88D3-2BD9C206975D}" type="presParOf" srcId="{65ABDB28-F7C1-4147-A6AA-49AC95B6435A}" destId="{97397308-29B3-43A0-9D46-0C3A77B37146}" srcOrd="1" destOrd="0" presId="urn:microsoft.com/office/officeart/2005/8/layout/hProcess4"/>
    <dgm:cxn modelId="{E17BCDA7-B9A8-4066-B40F-34868AE864D2}" type="presParOf" srcId="{65ABDB28-F7C1-4147-A6AA-49AC95B6435A}" destId="{0640E799-7A52-4989-BA71-D2CD5097BEC6}" srcOrd="2" destOrd="0" presId="urn:microsoft.com/office/officeart/2005/8/layout/hProcess4"/>
    <dgm:cxn modelId="{BF694935-2AE2-4F68-ACCB-2355CA46C97A}" type="presParOf" srcId="{65ABDB28-F7C1-4147-A6AA-49AC95B6435A}" destId="{AF252E23-8E10-4AD1-B20E-2C83A5957873}" srcOrd="3" destOrd="0" presId="urn:microsoft.com/office/officeart/2005/8/layout/hProcess4"/>
    <dgm:cxn modelId="{E5B7B381-D444-4016-8818-71292C26698C}" type="presParOf" srcId="{65ABDB28-F7C1-4147-A6AA-49AC95B6435A}" destId="{564B958C-C26F-43F2-B19F-75AEB703B3A5}" srcOrd="4" destOrd="0" presId="urn:microsoft.com/office/officeart/2005/8/layout/hProcess4"/>
    <dgm:cxn modelId="{CC1C4AE3-7443-4BCB-AA70-67F937ED0FFF}" type="presParOf" srcId="{D9E3C94F-6C60-44C9-A975-367E6E7DE0AE}" destId="{3AEB0804-E667-4333-A921-37915849224F}" srcOrd="3" destOrd="0" presId="urn:microsoft.com/office/officeart/2005/8/layout/hProcess4"/>
    <dgm:cxn modelId="{13FF1E1A-9D42-40CE-A6BD-D87ECE2351F6}" type="presParOf" srcId="{D9E3C94F-6C60-44C9-A975-367E6E7DE0AE}" destId="{64498309-C8BB-4EA9-8DF0-5A36FBE89EA3}" srcOrd="4" destOrd="0" presId="urn:microsoft.com/office/officeart/2005/8/layout/hProcess4"/>
    <dgm:cxn modelId="{7BF3C21F-85DA-42A6-8748-A981C16BCC35}" type="presParOf" srcId="{64498309-C8BB-4EA9-8DF0-5A36FBE89EA3}" destId="{E6B2AB5F-48BF-4732-8D4D-30426482C876}" srcOrd="0" destOrd="0" presId="urn:microsoft.com/office/officeart/2005/8/layout/hProcess4"/>
    <dgm:cxn modelId="{24BCEF68-77F4-4C90-9CCD-6EA6AA912DB6}" type="presParOf" srcId="{64498309-C8BB-4EA9-8DF0-5A36FBE89EA3}" destId="{386E443D-61B7-47EF-AA44-750060236E6F}" srcOrd="1" destOrd="0" presId="urn:microsoft.com/office/officeart/2005/8/layout/hProcess4"/>
    <dgm:cxn modelId="{789A3E52-2587-466C-AF2E-A0FD2D637E4A}" type="presParOf" srcId="{64498309-C8BB-4EA9-8DF0-5A36FBE89EA3}" destId="{C5038AEB-5658-4EC3-AA1C-2D2C22FB7B42}" srcOrd="2" destOrd="0" presId="urn:microsoft.com/office/officeart/2005/8/layout/hProcess4"/>
    <dgm:cxn modelId="{26416046-6D96-4B93-8F59-0AFE4F0525F0}" type="presParOf" srcId="{64498309-C8BB-4EA9-8DF0-5A36FBE89EA3}" destId="{CC48CB3E-2317-475F-8E02-E2825075C79F}" srcOrd="3" destOrd="0" presId="urn:microsoft.com/office/officeart/2005/8/layout/hProcess4"/>
    <dgm:cxn modelId="{A74F0D76-8B53-43EC-BEFC-E2A036958A99}" type="presParOf" srcId="{64498309-C8BB-4EA9-8DF0-5A36FBE89EA3}" destId="{6A1B31AA-EB9F-4095-8C1A-459782D7B29B}" srcOrd="4" destOrd="0" presId="urn:microsoft.com/office/officeart/2005/8/layout/h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6CFBF5-78EA-4B4D-8931-23A97B670948}">
      <dsp:nvSpPr>
        <dsp:cNvPr id="0" name=""/>
        <dsp:cNvSpPr/>
      </dsp:nvSpPr>
      <dsp:spPr>
        <a:xfrm>
          <a:off x="5738" y="926249"/>
          <a:ext cx="3183520" cy="1680408"/>
        </a:xfrm>
        <a:prstGeom prst="roundRect">
          <a:avLst>
            <a:gd name="adj" fmla="val 10000"/>
          </a:avLst>
        </a:prstGeom>
        <a:solidFill>
          <a:schemeClr val="lt1"/>
        </a:solidFill>
        <a:ln w="12700" cap="flat" cmpd="sng" algn="ctr">
          <a:solidFill>
            <a:schemeClr val="accent4"/>
          </a:solidFill>
          <a:prstDash val="solid"/>
          <a:miter lim="800000"/>
        </a:ln>
        <a:effectLst/>
        <a:scene3d>
          <a:camera prst="orthographicFront"/>
          <a:lightRig rig="flat" dir="t"/>
        </a:scene3d>
        <a:sp3d z="-190500" extrusionH="12700"/>
      </dsp:spPr>
      <dsp:style>
        <a:lnRef idx="2">
          <a:schemeClr val="accent4"/>
        </a:lnRef>
        <a:fillRef idx="1">
          <a:schemeClr val="lt1"/>
        </a:fillRef>
        <a:effectRef idx="0">
          <a:schemeClr val="accent4"/>
        </a:effectRef>
        <a:fontRef idx="minor">
          <a:schemeClr val="dk1"/>
        </a:fontRef>
      </dsp:style>
      <dsp:txBody>
        <a:bodyPr spcFirstLastPara="0" vert="horz" wrap="square" lIns="123825" tIns="123825" rIns="123825" bIns="123825" numCol="1" spcCol="1270" anchor="ctr" anchorCtr="0">
          <a:noAutofit/>
        </a:bodyPr>
        <a:lstStyle/>
        <a:p>
          <a:pPr marL="114300" lvl="1" indent="-114300" algn="l" defTabSz="622300">
            <a:lnSpc>
              <a:spcPct val="100000"/>
            </a:lnSpc>
            <a:spcBef>
              <a:spcPct val="0"/>
            </a:spcBef>
            <a:spcAft>
              <a:spcPct val="15000"/>
            </a:spcAft>
            <a:buFont typeface="Arial" panose="020B0604020202020204" pitchFamily="34" charset="0"/>
            <a:buChar char="•"/>
          </a:pPr>
          <a:r>
            <a:rPr lang="en-US" sz="1400" kern="1200" dirty="0">
              <a:solidFill>
                <a:schemeClr val="tx1"/>
              </a:solidFill>
            </a:rPr>
            <a:t>Personalized Restaurant Recommendations</a:t>
          </a:r>
        </a:p>
        <a:p>
          <a:pPr marL="114300" lvl="1" indent="-114300" algn="l" defTabSz="622300">
            <a:lnSpc>
              <a:spcPct val="100000"/>
            </a:lnSpc>
            <a:spcBef>
              <a:spcPct val="0"/>
            </a:spcBef>
            <a:spcAft>
              <a:spcPct val="15000"/>
            </a:spcAft>
            <a:buFont typeface="Arial" panose="020B0604020202020204" pitchFamily="34" charset="0"/>
            <a:buNone/>
          </a:pPr>
          <a:endParaRPr lang="en-US" sz="1400" kern="1200" dirty="0">
            <a:solidFill>
              <a:schemeClr val="tx1"/>
            </a:solidFill>
          </a:endParaRPr>
        </a:p>
        <a:p>
          <a:pPr marL="114300" lvl="1" indent="-114300" algn="l" defTabSz="622300">
            <a:lnSpc>
              <a:spcPct val="100000"/>
            </a:lnSpc>
            <a:spcBef>
              <a:spcPct val="0"/>
            </a:spcBef>
            <a:spcAft>
              <a:spcPct val="15000"/>
            </a:spcAft>
            <a:buFont typeface="Arial" panose="020B0604020202020204" pitchFamily="34" charset="0"/>
            <a:buChar char="•"/>
          </a:pPr>
          <a:r>
            <a:rPr lang="en-US" sz="1400" kern="1200" dirty="0">
              <a:solidFill>
                <a:schemeClr val="tx1"/>
              </a:solidFill>
            </a:rPr>
            <a:t>Increase Customer  Satisfaction  </a:t>
          </a:r>
        </a:p>
      </dsp:txBody>
      <dsp:txXfrm>
        <a:off x="44409" y="964920"/>
        <a:ext cx="3106178" cy="1242978"/>
      </dsp:txXfrm>
    </dsp:sp>
    <dsp:sp modelId="{A56B67BD-DA64-45C2-AD14-37153C9143BD}">
      <dsp:nvSpPr>
        <dsp:cNvPr id="0" name=""/>
        <dsp:cNvSpPr/>
      </dsp:nvSpPr>
      <dsp:spPr>
        <a:xfrm>
          <a:off x="1564353" y="70231"/>
          <a:ext cx="3964780" cy="3964780"/>
        </a:xfrm>
        <a:prstGeom prst="leftCircularArrow">
          <a:avLst>
            <a:gd name="adj1" fmla="val 3056"/>
            <a:gd name="adj2" fmla="val 375194"/>
            <a:gd name="adj3" fmla="val 2150704"/>
            <a:gd name="adj4" fmla="val 9024489"/>
            <a:gd name="adj5" fmla="val 3565"/>
          </a:avLst>
        </a:prstGeom>
        <a:solidFill>
          <a:schemeClr val="accent3"/>
        </a:solidFill>
        <a:ln w="12700" cap="flat" cmpd="sng" algn="ctr">
          <a:solidFill>
            <a:schemeClr val="accent3">
              <a:shade val="50000"/>
            </a:schemeClr>
          </a:solidFill>
          <a:prstDash val="solid"/>
          <a:miter lim="800000"/>
        </a:ln>
        <a:effectLst/>
        <a:scene3d>
          <a:camera prst="orthographicFront"/>
          <a:lightRig rig="flat" dir="t"/>
        </a:scene3d>
        <a:sp3d z="-80000"/>
      </dsp:spPr>
      <dsp:style>
        <a:lnRef idx="2">
          <a:schemeClr val="accent3">
            <a:shade val="50000"/>
          </a:schemeClr>
        </a:lnRef>
        <a:fillRef idx="1">
          <a:schemeClr val="accent3"/>
        </a:fillRef>
        <a:effectRef idx="0">
          <a:schemeClr val="accent3"/>
        </a:effectRef>
        <a:fontRef idx="minor">
          <a:schemeClr val="lt1"/>
        </a:fontRef>
      </dsp:style>
    </dsp:sp>
    <dsp:sp modelId="{8456567D-2DBE-4855-B0E5-16BBFA2E6D7A}">
      <dsp:nvSpPr>
        <dsp:cNvPr id="0" name=""/>
        <dsp:cNvSpPr/>
      </dsp:nvSpPr>
      <dsp:spPr>
        <a:xfrm>
          <a:off x="1031561" y="2246570"/>
          <a:ext cx="1811000" cy="720175"/>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a:scene3d>
          <a:camera prst="orthographicFront"/>
          <a:lightRig rig="flat" dir="t"/>
        </a:scene3d>
        <a:sp3d/>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Objective</a:t>
          </a:r>
        </a:p>
      </dsp:txBody>
      <dsp:txXfrm>
        <a:off x="1052654" y="2267663"/>
        <a:ext cx="1768814" cy="677989"/>
      </dsp:txXfrm>
    </dsp:sp>
    <dsp:sp modelId="{97397308-29B3-43A0-9D46-0C3A77B37146}">
      <dsp:nvSpPr>
        <dsp:cNvPr id="0" name=""/>
        <dsp:cNvSpPr/>
      </dsp:nvSpPr>
      <dsp:spPr>
        <a:xfrm>
          <a:off x="3766206" y="926249"/>
          <a:ext cx="3663302" cy="1680408"/>
        </a:xfrm>
        <a:prstGeom prst="roundRect">
          <a:avLst>
            <a:gd name="adj" fmla="val 10000"/>
          </a:avLst>
        </a:prstGeom>
        <a:solidFill>
          <a:schemeClr val="lt1"/>
        </a:solidFill>
        <a:ln w="12700" cap="flat" cmpd="sng" algn="ctr">
          <a:solidFill>
            <a:schemeClr val="accent4"/>
          </a:solidFill>
          <a:prstDash val="solid"/>
          <a:miter lim="800000"/>
        </a:ln>
        <a:effectLst/>
        <a:scene3d>
          <a:camera prst="orthographicFront"/>
          <a:lightRig rig="flat" dir="t"/>
        </a:scene3d>
        <a:sp3d z="-190500" extrusionH="12700"/>
      </dsp:spPr>
      <dsp:style>
        <a:lnRef idx="2">
          <a:schemeClr val="accent4"/>
        </a:lnRef>
        <a:fillRef idx="1">
          <a:schemeClr val="lt1"/>
        </a:fillRef>
        <a:effectRef idx="0">
          <a:schemeClr val="accent4"/>
        </a:effectRef>
        <a:fontRef idx="minor">
          <a:schemeClr val="dk1"/>
        </a:fontRef>
      </dsp:style>
      <dsp:txBody>
        <a:bodyPr spcFirstLastPara="0" vert="horz" wrap="square" lIns="123825" tIns="123825" rIns="123825" bIns="123825" numCol="1" spcCol="1270" anchor="t" anchorCtr="0">
          <a:noAutofit/>
        </a:bodyPr>
        <a:lstStyle/>
        <a:p>
          <a:pPr marL="57150" lvl="1" indent="-57150" algn="l" defTabSz="488950">
            <a:lnSpc>
              <a:spcPct val="150000"/>
            </a:lnSpc>
            <a:spcBef>
              <a:spcPct val="0"/>
            </a:spcBef>
            <a:spcAft>
              <a:spcPct val="15000"/>
            </a:spcAft>
            <a:buChar char="•"/>
          </a:pPr>
          <a:r>
            <a:rPr lang="en-US" sz="1100" b="0" i="0" kern="1200" dirty="0"/>
            <a:t>User rating history is used to identify similar users</a:t>
          </a:r>
          <a:endParaRPr lang="en-US" sz="1100" b="0" kern="1200" dirty="0"/>
        </a:p>
        <a:p>
          <a:pPr marL="57150" lvl="1" indent="-57150" algn="l" defTabSz="488950">
            <a:lnSpc>
              <a:spcPct val="150000"/>
            </a:lnSpc>
            <a:spcBef>
              <a:spcPct val="0"/>
            </a:spcBef>
            <a:spcAft>
              <a:spcPct val="15000"/>
            </a:spcAft>
            <a:buChar char="•"/>
          </a:pPr>
          <a:r>
            <a:rPr lang="en-US" sz="1100" b="0" i="0" kern="1200" dirty="0"/>
            <a:t>Preferences are captured through Latent factors</a:t>
          </a:r>
          <a:r>
            <a:rPr lang="en-US" sz="1100" b="1" i="0" kern="1200" dirty="0"/>
            <a:t>.</a:t>
          </a:r>
          <a:endParaRPr lang="en-US" sz="1100" b="1" kern="1200" dirty="0"/>
        </a:p>
      </dsp:txBody>
      <dsp:txXfrm>
        <a:off x="3804877" y="1325008"/>
        <a:ext cx="3585960" cy="1242978"/>
      </dsp:txXfrm>
    </dsp:sp>
    <dsp:sp modelId="{3AEB0804-E667-4333-A921-37915849224F}">
      <dsp:nvSpPr>
        <dsp:cNvPr id="0" name=""/>
        <dsp:cNvSpPr/>
      </dsp:nvSpPr>
      <dsp:spPr>
        <a:xfrm>
          <a:off x="5525236" y="-669467"/>
          <a:ext cx="4608552" cy="4608552"/>
        </a:xfrm>
        <a:prstGeom prst="circularArrow">
          <a:avLst>
            <a:gd name="adj1" fmla="val 2629"/>
            <a:gd name="adj2" fmla="val 319573"/>
            <a:gd name="adj3" fmla="val 19496860"/>
            <a:gd name="adj4" fmla="val 12567455"/>
            <a:gd name="adj5" fmla="val 3067"/>
          </a:avLst>
        </a:prstGeom>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6350" cap="flat" cmpd="sng" algn="ctr">
          <a:solidFill>
            <a:schemeClr val="accent3"/>
          </a:solidFill>
          <a:prstDash val="solid"/>
          <a:miter lim="800000"/>
        </a:ln>
        <a:effectLst/>
        <a:scene3d>
          <a:camera prst="orthographicFront"/>
          <a:lightRig rig="flat" dir="t"/>
        </a:scene3d>
        <a:sp3d z="-80000"/>
      </dsp:spPr>
      <dsp:style>
        <a:lnRef idx="1">
          <a:schemeClr val="accent3"/>
        </a:lnRef>
        <a:fillRef idx="3">
          <a:schemeClr val="accent3"/>
        </a:fillRef>
        <a:effectRef idx="2">
          <a:schemeClr val="accent3"/>
        </a:effectRef>
        <a:fontRef idx="minor">
          <a:schemeClr val="lt1"/>
        </a:fontRef>
      </dsp:style>
    </dsp:sp>
    <dsp:sp modelId="{AF252E23-8E10-4AD1-B20E-2C83A5957873}">
      <dsp:nvSpPr>
        <dsp:cNvPr id="0" name=""/>
        <dsp:cNvSpPr/>
      </dsp:nvSpPr>
      <dsp:spPr>
        <a:xfrm>
          <a:off x="5031919" y="566162"/>
          <a:ext cx="1811000" cy="720175"/>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a:scene3d>
          <a:camera prst="orthographicFront"/>
          <a:lightRig rig="flat" dir="t"/>
        </a:scene3d>
        <a:sp3d/>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Approach</a:t>
          </a:r>
        </a:p>
      </dsp:txBody>
      <dsp:txXfrm>
        <a:off x="5053012" y="587255"/>
        <a:ext cx="1768814" cy="677989"/>
      </dsp:txXfrm>
    </dsp:sp>
    <dsp:sp modelId="{386E443D-61B7-47EF-AA44-750060236E6F}">
      <dsp:nvSpPr>
        <dsp:cNvPr id="0" name=""/>
        <dsp:cNvSpPr/>
      </dsp:nvSpPr>
      <dsp:spPr>
        <a:xfrm>
          <a:off x="7994129" y="917394"/>
          <a:ext cx="3875005" cy="1680408"/>
        </a:xfrm>
        <a:prstGeom prst="roundRect">
          <a:avLst>
            <a:gd name="adj" fmla="val 10000"/>
          </a:avLst>
        </a:prstGeom>
        <a:solidFill>
          <a:schemeClr val="lt1"/>
        </a:solidFill>
        <a:ln w="12700" cap="flat" cmpd="sng" algn="ctr">
          <a:solidFill>
            <a:schemeClr val="accent4"/>
          </a:solidFill>
          <a:prstDash val="solid"/>
          <a:miter lim="800000"/>
        </a:ln>
        <a:effectLst/>
        <a:scene3d>
          <a:camera prst="orthographicFront"/>
          <a:lightRig rig="flat" dir="t"/>
        </a:scene3d>
        <a:sp3d z="-190500" extrusionH="12700"/>
      </dsp:spPr>
      <dsp:style>
        <a:lnRef idx="2">
          <a:schemeClr val="accent4"/>
        </a:lnRef>
        <a:fillRef idx="1">
          <a:schemeClr val="lt1"/>
        </a:fillRef>
        <a:effectRef idx="0">
          <a:schemeClr val="accent4"/>
        </a:effectRef>
        <a:fontRef idx="minor">
          <a:schemeClr val="dk1"/>
        </a:fontRef>
      </dsp:style>
      <dsp:txBody>
        <a:bodyPr spcFirstLastPara="0" vert="horz" wrap="square" lIns="123825" tIns="123825" rIns="123825" bIns="123825" numCol="1" spcCol="1270" anchor="t" anchorCtr="0">
          <a:noAutofit/>
        </a:bodyPr>
        <a:lstStyle/>
        <a:p>
          <a:pPr marL="114300" lvl="1" indent="-114300" algn="l" defTabSz="533400">
            <a:lnSpc>
              <a:spcPct val="90000"/>
            </a:lnSpc>
            <a:spcBef>
              <a:spcPct val="0"/>
            </a:spcBef>
            <a:spcAft>
              <a:spcPct val="15000"/>
            </a:spcAft>
            <a:buChar char="•"/>
          </a:pPr>
          <a:r>
            <a:rPr lang="en-US" sz="1200" kern="1200" dirty="0"/>
            <a:t>Neural Network model has been used to predict/recommend the restaurant.</a:t>
          </a:r>
        </a:p>
        <a:p>
          <a:pPr marL="114300" lvl="1" indent="-114300" algn="l" defTabSz="533400">
            <a:lnSpc>
              <a:spcPct val="90000"/>
            </a:lnSpc>
            <a:spcBef>
              <a:spcPct val="0"/>
            </a:spcBef>
            <a:spcAft>
              <a:spcPct val="15000"/>
            </a:spcAft>
            <a:buChar char="•"/>
          </a:pPr>
          <a:r>
            <a:rPr lang="en-US" sz="1200" b="0" i="0" kern="1200" dirty="0"/>
            <a:t>Recommender engine is based on latent matrix factorization. Optimizers like Stochastic Gradient Descent and Adam are used to estimate predictions with optimum loss function.</a:t>
          </a:r>
          <a:endParaRPr lang="en-US" sz="1200" kern="1200" dirty="0"/>
        </a:p>
      </dsp:txBody>
      <dsp:txXfrm>
        <a:off x="8032800" y="956065"/>
        <a:ext cx="3797663" cy="1242978"/>
      </dsp:txXfrm>
    </dsp:sp>
    <dsp:sp modelId="{CC48CB3E-2317-475F-8E02-E2825075C79F}">
      <dsp:nvSpPr>
        <dsp:cNvPr id="0" name=""/>
        <dsp:cNvSpPr/>
      </dsp:nvSpPr>
      <dsp:spPr>
        <a:xfrm>
          <a:off x="9378021" y="2246570"/>
          <a:ext cx="1811000" cy="720175"/>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a:scene3d>
          <a:camera prst="orthographicFront"/>
          <a:lightRig rig="flat" dir="t"/>
        </a:scene3d>
        <a:sp3d/>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Solutions</a:t>
          </a:r>
          <a:r>
            <a:rPr lang="en-US" sz="1400" kern="1200" dirty="0"/>
            <a:t> </a:t>
          </a:r>
        </a:p>
      </dsp:txBody>
      <dsp:txXfrm>
        <a:off x="9399114" y="2267663"/>
        <a:ext cx="1768814" cy="67798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2/18/2022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jpeg>
</file>

<file path=ppt/media/image2.jpeg>
</file>

<file path=ppt/media/image3.jpe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2/18/2022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358283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1667921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7</a:t>
            </a:fld>
            <a:endParaRPr lang="en-US" dirty="0"/>
          </a:p>
        </p:txBody>
      </p:sp>
    </p:spTree>
    <p:extLst>
      <p:ext uri="{BB962C8B-B14F-4D97-AF65-F5344CB8AC3E}">
        <p14:creationId xmlns:p14="http://schemas.microsoft.com/office/powerpoint/2010/main" val="3103834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4004600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2/18/2022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2/18/2022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2/18/2022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2/18/2022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1016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125895" y="3812668"/>
            <a:ext cx="7123043" cy="428028"/>
          </a:xfrm>
        </p:spPr>
        <p:txBody>
          <a:bodyPr anchor="t" anchorCtr="0">
            <a:normAutofit fontScale="90000"/>
          </a:bodyPr>
          <a:lstStyle/>
          <a:p>
            <a:r>
              <a:rPr lang="en-US" b="1" baseline="30000" dirty="0"/>
              <a:t>submitted by :-</a:t>
            </a:r>
            <a:br>
              <a:rPr lang="en-US" b="1" baseline="30000" dirty="0"/>
            </a:br>
            <a:r>
              <a:rPr lang="en-US" b="1" baseline="30000" dirty="0"/>
              <a:t> </a:t>
            </a:r>
            <a:br>
              <a:rPr lang="en-US" b="1" baseline="30000" dirty="0"/>
            </a:br>
            <a:br>
              <a:rPr lang="en-US" b="1" baseline="30000" dirty="0"/>
            </a:br>
            <a:r>
              <a:rPr lang="en-US" b="1" baseline="30000" dirty="0"/>
              <a:t> </a:t>
            </a:r>
            <a:endParaRPr lang="en-US" b="1" dirty="0"/>
          </a:p>
        </p:txBody>
      </p:sp>
      <p:sp>
        <p:nvSpPr>
          <p:cNvPr id="5" name="TextBox 4">
            <a:extLst>
              <a:ext uri="{FF2B5EF4-FFF2-40B4-BE49-F238E27FC236}">
                <a16:creationId xmlns:a16="http://schemas.microsoft.com/office/drawing/2014/main" id="{5CE1F58E-C557-4143-96CB-C90009C7C5B0}"/>
              </a:ext>
            </a:extLst>
          </p:cNvPr>
          <p:cNvSpPr txBox="1"/>
          <p:nvPr/>
        </p:nvSpPr>
        <p:spPr>
          <a:xfrm>
            <a:off x="3001618" y="587918"/>
            <a:ext cx="6188764" cy="646331"/>
          </a:xfrm>
          <a:prstGeom prst="rect">
            <a:avLst/>
          </a:prstGeom>
          <a:noFill/>
        </p:spPr>
        <p:txBody>
          <a:bodyPr wrap="square">
            <a:spAutoFit/>
          </a:bodyPr>
          <a:lstStyle/>
          <a:p>
            <a:pPr algn="ctr"/>
            <a:r>
              <a:rPr lang="en-US" sz="3600" b="1" baseline="30000" dirty="0">
                <a:solidFill>
                  <a:schemeClr val="bg1"/>
                </a:solidFill>
              </a:rPr>
              <a:t>Restaurant  Recommendation System </a:t>
            </a:r>
            <a:endParaRPr lang="en-US" sz="3600" dirty="0">
              <a:solidFill>
                <a:schemeClr val="bg1"/>
              </a:solidFill>
            </a:endParaRPr>
          </a:p>
        </p:txBody>
      </p:sp>
      <p:sp>
        <p:nvSpPr>
          <p:cNvPr id="3" name="TextBox 2">
            <a:extLst>
              <a:ext uri="{FF2B5EF4-FFF2-40B4-BE49-F238E27FC236}">
                <a16:creationId xmlns:a16="http://schemas.microsoft.com/office/drawing/2014/main" id="{3AFEAF7B-882E-46AB-959A-CD72AF64435F}"/>
              </a:ext>
            </a:extLst>
          </p:cNvPr>
          <p:cNvSpPr txBox="1"/>
          <p:nvPr/>
        </p:nvSpPr>
        <p:spPr>
          <a:xfrm>
            <a:off x="132522" y="4625009"/>
            <a:ext cx="7156174" cy="1200329"/>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solidFill>
                  <a:schemeClr val="bg1"/>
                </a:solidFill>
              </a:rPr>
              <a:t>Chetan Jagadeesh </a:t>
            </a:r>
            <a:endParaRPr lang="en-US" dirty="0">
              <a:solidFill>
                <a:schemeClr val="bg1"/>
              </a:solidFill>
              <a:latin typeface="Segoe UI Black" panose="020B0A02040204020203" pitchFamily="34" charset="0"/>
              <a:ea typeface="Segoe UI Black" panose="020B0A02040204020203" pitchFamily="34" charset="0"/>
            </a:endParaRPr>
          </a:p>
          <a:p>
            <a:pPr marL="285750" indent="-285750">
              <a:buClr>
                <a:schemeClr val="bg1"/>
              </a:buClr>
              <a:buFont typeface="Arial" panose="020B0604020202020204" pitchFamily="34" charset="0"/>
              <a:buChar char="•"/>
            </a:pPr>
            <a:r>
              <a:rPr lang="en-US" dirty="0">
                <a:solidFill>
                  <a:schemeClr val="bg1"/>
                </a:solidFill>
              </a:rPr>
              <a:t>Praveen Kumar Vijayan </a:t>
            </a:r>
          </a:p>
          <a:p>
            <a:pPr marL="285750" indent="-285750">
              <a:buClr>
                <a:schemeClr val="bg1"/>
              </a:buClr>
              <a:buFont typeface="Arial" panose="020B0604020202020204" pitchFamily="34" charset="0"/>
              <a:buChar char="•"/>
            </a:pPr>
            <a:r>
              <a:rPr lang="en-US" dirty="0">
                <a:solidFill>
                  <a:schemeClr val="bg1"/>
                </a:solidFill>
              </a:rPr>
              <a:t>Sahil Joshi </a:t>
            </a:r>
          </a:p>
          <a:p>
            <a:pPr marL="285750" indent="-285750">
              <a:buClr>
                <a:schemeClr val="bg1"/>
              </a:buClr>
              <a:buFont typeface="Arial" panose="020B0604020202020204" pitchFamily="34" charset="0"/>
              <a:buChar char="•"/>
            </a:pPr>
            <a:r>
              <a:rPr lang="en-US" dirty="0">
                <a:solidFill>
                  <a:schemeClr val="bg1"/>
                </a:solidFill>
              </a:rPr>
              <a:t>Tarun Singh Thakur </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3288437" y="292528"/>
            <a:ext cx="5029200" cy="604059"/>
          </a:xfrm>
        </p:spPr>
        <p:txBody>
          <a:bodyPr anchor="b" anchorCtr="0">
            <a:normAutofit/>
          </a:bodyPr>
          <a:lstStyle/>
          <a:p>
            <a:pPr algn="ctr"/>
            <a:r>
              <a:rPr lang="en-US" b="1" dirty="0"/>
              <a:t>Interpretations</a:t>
            </a:r>
            <a:r>
              <a:rPr lang="en-US" dirty="0"/>
              <a:t> </a:t>
            </a:r>
          </a:p>
        </p:txBody>
      </p:sp>
      <p:pic>
        <p:nvPicPr>
          <p:cNvPr id="5" name="Picture 4">
            <a:extLst>
              <a:ext uri="{FF2B5EF4-FFF2-40B4-BE49-F238E27FC236}">
                <a16:creationId xmlns:a16="http://schemas.microsoft.com/office/drawing/2014/main" id="{DBEA55E5-232E-4370-A8B3-AF61A17E76F1}"/>
              </a:ext>
            </a:extLst>
          </p:cNvPr>
          <p:cNvPicPr>
            <a:picLocks noChangeAspect="1"/>
          </p:cNvPicPr>
          <p:nvPr/>
        </p:nvPicPr>
        <p:blipFill>
          <a:blip r:embed="rId2"/>
          <a:stretch>
            <a:fillRect/>
          </a:stretch>
        </p:blipFill>
        <p:spPr>
          <a:xfrm>
            <a:off x="1819493" y="1950193"/>
            <a:ext cx="9321354" cy="1401200"/>
          </a:xfrm>
          <a:prstGeom prst="rect">
            <a:avLst/>
          </a:prstGeom>
        </p:spPr>
      </p:pic>
      <p:sp>
        <p:nvSpPr>
          <p:cNvPr id="7" name="Title 3">
            <a:extLst>
              <a:ext uri="{FF2B5EF4-FFF2-40B4-BE49-F238E27FC236}">
                <a16:creationId xmlns:a16="http://schemas.microsoft.com/office/drawing/2014/main" id="{16AC62A8-CD83-4ECB-8180-9801EAFD9F79}"/>
              </a:ext>
            </a:extLst>
          </p:cNvPr>
          <p:cNvSpPr txBox="1">
            <a:spLocks/>
          </p:cNvSpPr>
          <p:nvPr/>
        </p:nvSpPr>
        <p:spPr>
          <a:xfrm>
            <a:off x="174402" y="1077937"/>
            <a:ext cx="7007633" cy="604059"/>
          </a:xfrm>
          <a:prstGeom prst="rect">
            <a:avLst/>
          </a:prstGeom>
        </p:spPr>
        <p:txBody>
          <a:bodyPr vert="horz" lIns="91440" tIns="45720" rIns="91440" bIns="45720" rtlCol="0" anchor="b" anchorCtr="0">
            <a:normAutofit fontScale="77500" lnSpcReduction="20000"/>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algn="ctr"/>
            <a:r>
              <a:rPr lang="en-US" dirty="0"/>
              <a:t>Regression Model -1 Results SGD Optimizer</a:t>
            </a:r>
          </a:p>
        </p:txBody>
      </p:sp>
      <p:sp>
        <p:nvSpPr>
          <p:cNvPr id="8" name="Title 3">
            <a:extLst>
              <a:ext uri="{FF2B5EF4-FFF2-40B4-BE49-F238E27FC236}">
                <a16:creationId xmlns:a16="http://schemas.microsoft.com/office/drawing/2014/main" id="{B9EDCC61-881C-40AF-A274-F17BCA2B866A}"/>
              </a:ext>
            </a:extLst>
          </p:cNvPr>
          <p:cNvSpPr txBox="1">
            <a:spLocks/>
          </p:cNvSpPr>
          <p:nvPr/>
        </p:nvSpPr>
        <p:spPr>
          <a:xfrm>
            <a:off x="351955" y="3436202"/>
            <a:ext cx="7215422" cy="604059"/>
          </a:xfrm>
          <a:prstGeom prst="rect">
            <a:avLst/>
          </a:prstGeom>
        </p:spPr>
        <p:txBody>
          <a:bodyPr vert="horz" lIns="91440" tIns="45720" rIns="91440" bIns="45720" rtlCol="0" anchor="b" anchorCtr="0">
            <a:normAutofit fontScale="77500" lnSpcReduction="20000"/>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algn="ctr"/>
            <a:r>
              <a:rPr lang="en-US" dirty="0"/>
              <a:t>Regression Model -2 Results Adam Optimizer</a:t>
            </a:r>
          </a:p>
        </p:txBody>
      </p:sp>
      <p:pic>
        <p:nvPicPr>
          <p:cNvPr id="3" name="Picture 2">
            <a:extLst>
              <a:ext uri="{FF2B5EF4-FFF2-40B4-BE49-F238E27FC236}">
                <a16:creationId xmlns:a16="http://schemas.microsoft.com/office/drawing/2014/main" id="{FA0D597F-56C7-4AE7-B09D-4C4044F0FE13}"/>
              </a:ext>
            </a:extLst>
          </p:cNvPr>
          <p:cNvPicPr>
            <a:picLocks noChangeAspect="1"/>
          </p:cNvPicPr>
          <p:nvPr/>
        </p:nvPicPr>
        <p:blipFill>
          <a:blip r:embed="rId3"/>
          <a:stretch>
            <a:fillRect/>
          </a:stretch>
        </p:blipFill>
        <p:spPr>
          <a:xfrm>
            <a:off x="1819492" y="4658723"/>
            <a:ext cx="9321354" cy="1760256"/>
          </a:xfrm>
          <a:prstGeom prst="rect">
            <a:avLst/>
          </a:prstGeom>
        </p:spPr>
      </p:pic>
    </p:spTree>
    <p:extLst>
      <p:ext uri="{BB962C8B-B14F-4D97-AF65-F5344CB8AC3E}">
        <p14:creationId xmlns:p14="http://schemas.microsoft.com/office/powerpoint/2010/main" val="3159590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a:lstStyle/>
          <a:p>
            <a:r>
              <a:rPr lang="en-US" dirty="0"/>
              <a:t>Conclusion </a:t>
            </a:r>
          </a:p>
        </p:txBody>
      </p:sp>
      <p:pic>
        <p:nvPicPr>
          <p:cNvPr id="7" name="Picture Placeholder 6" descr="Picture of a spiral staircase">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a:ext>
            </a:extLst>
          </a:blip>
          <a:srcRect t="9" b="9"/>
          <a:stretch/>
        </p:blipFill>
        <p:spPr>
          <a:xfrm>
            <a:off x="6997700" y="886690"/>
            <a:ext cx="4333875" cy="5092700"/>
          </a:xfrm>
        </p:spPr>
      </p:pic>
      <p:sp>
        <p:nvSpPr>
          <p:cNvPr id="6" name="TextBox 5">
            <a:extLst>
              <a:ext uri="{FF2B5EF4-FFF2-40B4-BE49-F238E27FC236}">
                <a16:creationId xmlns:a16="http://schemas.microsoft.com/office/drawing/2014/main" id="{B496557F-8719-47F3-A834-E43DD708B5D6}"/>
              </a:ext>
            </a:extLst>
          </p:cNvPr>
          <p:cNvSpPr txBox="1"/>
          <p:nvPr/>
        </p:nvSpPr>
        <p:spPr>
          <a:xfrm>
            <a:off x="480874" y="2041864"/>
            <a:ext cx="5396144" cy="2538067"/>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b="0" i="0" dirty="0">
                <a:solidFill>
                  <a:srgbClr val="202124"/>
                </a:solidFill>
                <a:effectLst/>
                <a:latin typeface="Roboto" panose="02000000000000000000" pitchFamily="2" charset="0"/>
              </a:rPr>
              <a:t>Model based on Adam optimizer outperforms the SGD optimizer </a:t>
            </a:r>
          </a:p>
          <a:p>
            <a:pPr marL="342900" indent="-342900">
              <a:lnSpc>
                <a:spcPct val="150000"/>
              </a:lnSpc>
              <a:buFont typeface="Arial" panose="020B0604020202020204" pitchFamily="34" charset="0"/>
              <a:buChar char="•"/>
            </a:pPr>
            <a:r>
              <a:rPr lang="en-US" b="0" i="0" dirty="0">
                <a:solidFill>
                  <a:srgbClr val="202124"/>
                </a:solidFill>
                <a:effectLst/>
                <a:latin typeface="Roboto" panose="02000000000000000000" pitchFamily="2" charset="0"/>
              </a:rPr>
              <a:t>Adding an extra dense layer results only in marginal improvement in validation loss </a:t>
            </a:r>
          </a:p>
          <a:p>
            <a:pPr marL="342900" indent="-342900">
              <a:lnSpc>
                <a:spcPct val="150000"/>
              </a:lnSpc>
              <a:buFont typeface="Arial" panose="020B0604020202020204" pitchFamily="34" charset="0"/>
              <a:buChar char="•"/>
            </a:pPr>
            <a:r>
              <a:rPr lang="en-US" b="0" i="0" dirty="0">
                <a:solidFill>
                  <a:srgbClr val="202124"/>
                </a:solidFill>
                <a:effectLst/>
                <a:latin typeface="Roboto" panose="02000000000000000000" pitchFamily="2" charset="0"/>
              </a:rPr>
              <a:t>Predictions are improved when we incorporated additional filters while candidate generation</a:t>
            </a:r>
            <a:endParaRPr lang="en-IN" dirty="0"/>
          </a:p>
        </p:txBody>
      </p:sp>
    </p:spTree>
    <p:extLst>
      <p:ext uri="{BB962C8B-B14F-4D97-AF65-F5344CB8AC3E}">
        <p14:creationId xmlns:p14="http://schemas.microsoft.com/office/powerpoint/2010/main" val="2943388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erson standing on a rock while looking at the ocean wave with outstretched arms">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solidFill>
            <a:srgbClr val="6768AB">
              <a:alpha val="75000"/>
            </a:srgbClr>
          </a:solidFill>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324035" y="368821"/>
            <a:ext cx="6289829" cy="903767"/>
          </a:xfrm>
        </p:spPr>
        <p:txBody>
          <a:bodyPr/>
          <a:lstStyle/>
          <a:p>
            <a:r>
              <a:rPr lang="en-US" b="1" dirty="0"/>
              <a:t>Yelp Data Set </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256895" y="3904114"/>
            <a:ext cx="6056243" cy="3058633"/>
          </a:xfrm>
        </p:spPr>
        <p:txBody>
          <a:bodyPr/>
          <a:lstStyle/>
          <a:p>
            <a:pPr algn="just"/>
            <a:r>
              <a:rPr lang="en-US" sz="1200" b="1" i="0" dirty="0">
                <a:effectLst/>
              </a:rPr>
              <a:t>Yelp is a business directory and review forum, as well as an online reservation service called Yelp Reservations. In addition, the organization instructs small companies on how to respond to reviews, arranges social events for reviewers, and gives statistics about businesses, such as health inspection scores.</a:t>
            </a:r>
          </a:p>
          <a:p>
            <a:pPr algn="just"/>
            <a:r>
              <a:rPr lang="en-US" sz="1200" b="1" dirty="0"/>
              <a:t>The Yelp dataset is a subset of our businesses, reviews, and user data for use in personal, educational, and academic purposes. Available as JSON files, use it to teach students about databases, to learn NLP, or for sample production data while you learn how to make mobile apps.</a:t>
            </a:r>
          </a:p>
          <a:p>
            <a:pPr algn="just"/>
            <a:endParaRPr lang="en-US" sz="1200" b="1" dirty="0"/>
          </a:p>
        </p:txBody>
      </p:sp>
      <p:pic>
        <p:nvPicPr>
          <p:cNvPr id="1026" name="Picture 2" descr="Yelp Dataset">
            <a:extLst>
              <a:ext uri="{FF2B5EF4-FFF2-40B4-BE49-F238E27FC236}">
                <a16:creationId xmlns:a16="http://schemas.microsoft.com/office/drawing/2014/main" id="{8F8AD932-FE91-4580-89A1-C24BBFC0C5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034" y="1295870"/>
            <a:ext cx="5277410" cy="17492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79E2036-6F69-4032-A26A-B517308707F6}"/>
              </a:ext>
            </a:extLst>
          </p:cNvPr>
          <p:cNvSpPr txBox="1"/>
          <p:nvPr/>
        </p:nvSpPr>
        <p:spPr>
          <a:xfrm>
            <a:off x="324034" y="3346653"/>
            <a:ext cx="3316091" cy="369332"/>
          </a:xfrm>
          <a:prstGeom prst="rect">
            <a:avLst/>
          </a:prstGeom>
          <a:noFill/>
        </p:spPr>
        <p:txBody>
          <a:bodyPr wrap="square" rtlCol="0">
            <a:spAutoFit/>
          </a:bodyPr>
          <a:lstStyle/>
          <a:p>
            <a:r>
              <a:rPr lang="en-US" dirty="0">
                <a:solidFill>
                  <a:schemeClr val="bg1"/>
                </a:solidFill>
              </a:rPr>
              <a:t>Source : Yelp.com</a:t>
            </a:r>
          </a:p>
        </p:txBody>
      </p:sp>
      <p:sp>
        <p:nvSpPr>
          <p:cNvPr id="11" name="Rectangle 10">
            <a:extLst>
              <a:ext uri="{FF2B5EF4-FFF2-40B4-BE49-F238E27FC236}">
                <a16:creationId xmlns:a16="http://schemas.microsoft.com/office/drawing/2014/main" id="{F6533EB0-F683-4ED7-A857-9C5BB454B8EB}"/>
              </a:ext>
            </a:extLst>
          </p:cNvPr>
          <p:cNvSpPr/>
          <p:nvPr/>
        </p:nvSpPr>
        <p:spPr>
          <a:xfrm>
            <a:off x="7330029" y="1068916"/>
            <a:ext cx="3648722" cy="40734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100" dirty="0"/>
              <a:t>Load the Dataset </a:t>
            </a:r>
          </a:p>
        </p:txBody>
      </p:sp>
      <p:sp>
        <p:nvSpPr>
          <p:cNvPr id="12" name="Rectangle 11">
            <a:extLst>
              <a:ext uri="{FF2B5EF4-FFF2-40B4-BE49-F238E27FC236}">
                <a16:creationId xmlns:a16="http://schemas.microsoft.com/office/drawing/2014/main" id="{6CA2761B-7253-484C-888A-C11BA7DB2453}"/>
              </a:ext>
            </a:extLst>
          </p:cNvPr>
          <p:cNvSpPr/>
          <p:nvPr/>
        </p:nvSpPr>
        <p:spPr>
          <a:xfrm>
            <a:off x="7330029" y="2043389"/>
            <a:ext cx="3648722" cy="40734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100" dirty="0"/>
              <a:t>Preprocessing / EDA </a:t>
            </a:r>
          </a:p>
        </p:txBody>
      </p:sp>
      <p:sp>
        <p:nvSpPr>
          <p:cNvPr id="13" name="Rectangle 12">
            <a:extLst>
              <a:ext uri="{FF2B5EF4-FFF2-40B4-BE49-F238E27FC236}">
                <a16:creationId xmlns:a16="http://schemas.microsoft.com/office/drawing/2014/main" id="{3E447C15-28F2-4D61-8533-E3EEC77CCC5D}"/>
              </a:ext>
            </a:extLst>
          </p:cNvPr>
          <p:cNvSpPr/>
          <p:nvPr/>
        </p:nvSpPr>
        <p:spPr>
          <a:xfrm>
            <a:off x="7330029" y="3197246"/>
            <a:ext cx="3648722" cy="40734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100" dirty="0"/>
              <a:t>Modelling </a:t>
            </a:r>
          </a:p>
        </p:txBody>
      </p:sp>
      <p:sp>
        <p:nvSpPr>
          <p:cNvPr id="14" name="Rectangle 13">
            <a:extLst>
              <a:ext uri="{FF2B5EF4-FFF2-40B4-BE49-F238E27FC236}">
                <a16:creationId xmlns:a16="http://schemas.microsoft.com/office/drawing/2014/main" id="{3EC69683-ACBD-4C2C-BB90-1EA610CF913E}"/>
              </a:ext>
            </a:extLst>
          </p:cNvPr>
          <p:cNvSpPr/>
          <p:nvPr/>
        </p:nvSpPr>
        <p:spPr>
          <a:xfrm>
            <a:off x="7330029" y="4201446"/>
            <a:ext cx="3648722" cy="40734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100" dirty="0"/>
              <a:t>Predictions </a:t>
            </a:r>
          </a:p>
        </p:txBody>
      </p:sp>
      <p:sp>
        <p:nvSpPr>
          <p:cNvPr id="15" name="Rectangle 14">
            <a:extLst>
              <a:ext uri="{FF2B5EF4-FFF2-40B4-BE49-F238E27FC236}">
                <a16:creationId xmlns:a16="http://schemas.microsoft.com/office/drawing/2014/main" id="{A0FD4E28-AFB5-4213-A472-F0ADB7B37067}"/>
              </a:ext>
            </a:extLst>
          </p:cNvPr>
          <p:cNvSpPr/>
          <p:nvPr/>
        </p:nvSpPr>
        <p:spPr>
          <a:xfrm>
            <a:off x="7330029" y="5413131"/>
            <a:ext cx="3648722" cy="40734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100" dirty="0"/>
              <a:t>Interpretations  </a:t>
            </a:r>
          </a:p>
        </p:txBody>
      </p:sp>
      <p:cxnSp>
        <p:nvCxnSpPr>
          <p:cNvPr id="16" name="Straight Arrow Connector 15">
            <a:extLst>
              <a:ext uri="{FF2B5EF4-FFF2-40B4-BE49-F238E27FC236}">
                <a16:creationId xmlns:a16="http://schemas.microsoft.com/office/drawing/2014/main" id="{F2942275-19C4-47FB-A827-BC97B1179482}"/>
              </a:ext>
            </a:extLst>
          </p:cNvPr>
          <p:cNvCxnSpPr>
            <a:stCxn id="11" idx="2"/>
            <a:endCxn id="12" idx="0"/>
          </p:cNvCxnSpPr>
          <p:nvPr/>
        </p:nvCxnSpPr>
        <p:spPr>
          <a:xfrm>
            <a:off x="9154390" y="1476259"/>
            <a:ext cx="0" cy="567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7547B952-07AA-4A0B-AEC4-B57AE6BE5BF7}"/>
              </a:ext>
            </a:extLst>
          </p:cNvPr>
          <p:cNvCxnSpPr>
            <a:cxnSpLocks/>
          </p:cNvCxnSpPr>
          <p:nvPr/>
        </p:nvCxnSpPr>
        <p:spPr>
          <a:xfrm>
            <a:off x="9154390" y="2450732"/>
            <a:ext cx="0" cy="7465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90D93A6A-9125-4AAC-87A1-5D230C508C68}"/>
              </a:ext>
            </a:extLst>
          </p:cNvPr>
          <p:cNvCxnSpPr>
            <a:cxnSpLocks/>
          </p:cNvCxnSpPr>
          <p:nvPr/>
        </p:nvCxnSpPr>
        <p:spPr>
          <a:xfrm>
            <a:off x="9154390" y="3604589"/>
            <a:ext cx="0" cy="5968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046284E6-FE2D-40F0-87E3-73303731AA5B}"/>
              </a:ext>
            </a:extLst>
          </p:cNvPr>
          <p:cNvCxnSpPr>
            <a:cxnSpLocks/>
          </p:cNvCxnSpPr>
          <p:nvPr/>
        </p:nvCxnSpPr>
        <p:spPr>
          <a:xfrm>
            <a:off x="9154390" y="4608789"/>
            <a:ext cx="8910" cy="8043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873978D2-81DA-4B5F-850B-206E0DE3167E}"/>
              </a:ext>
            </a:extLst>
          </p:cNvPr>
          <p:cNvSpPr txBox="1"/>
          <p:nvPr/>
        </p:nvSpPr>
        <p:spPr>
          <a:xfrm>
            <a:off x="7275283" y="368821"/>
            <a:ext cx="3648722" cy="369332"/>
          </a:xfrm>
          <a:prstGeom prst="rect">
            <a:avLst/>
          </a:prstGeom>
          <a:noFill/>
        </p:spPr>
        <p:txBody>
          <a:bodyPr wrap="square" rtlCol="0">
            <a:spAutoFit/>
          </a:bodyPr>
          <a:lstStyle/>
          <a:p>
            <a:pPr algn="ctr"/>
            <a:r>
              <a:rPr lang="en-IN" dirty="0">
                <a:solidFill>
                  <a:schemeClr val="bg1"/>
                </a:solidFill>
              </a:rPr>
              <a:t>Workflow</a:t>
            </a:r>
          </a:p>
        </p:txBody>
      </p:sp>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erson standing on a rock while looking at the ocean wave with outstretched arms">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solidFill>
            <a:srgbClr val="6768AB">
              <a:alpha val="75000"/>
            </a:srgbClr>
          </a:solidFill>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159327" y="87685"/>
            <a:ext cx="11174819" cy="903767"/>
          </a:xfrm>
        </p:spPr>
        <p:txBody>
          <a:bodyPr>
            <a:normAutofit/>
          </a:bodyPr>
          <a:lstStyle/>
          <a:p>
            <a:r>
              <a:rPr lang="en-US" sz="2800" b="1" dirty="0"/>
              <a:t>Business Problem</a:t>
            </a:r>
          </a:p>
        </p:txBody>
      </p:sp>
      <p:sp>
        <p:nvSpPr>
          <p:cNvPr id="10" name="TextBox 9">
            <a:extLst>
              <a:ext uri="{FF2B5EF4-FFF2-40B4-BE49-F238E27FC236}">
                <a16:creationId xmlns:a16="http://schemas.microsoft.com/office/drawing/2014/main" id="{5CE74FF7-54EC-4839-A6DF-E4E21274AF86}"/>
              </a:ext>
            </a:extLst>
          </p:cNvPr>
          <p:cNvSpPr txBox="1"/>
          <p:nvPr/>
        </p:nvSpPr>
        <p:spPr>
          <a:xfrm>
            <a:off x="3051464" y="3251261"/>
            <a:ext cx="6102926" cy="369332"/>
          </a:xfrm>
          <a:prstGeom prst="rect">
            <a:avLst/>
          </a:prstGeom>
          <a:noFill/>
        </p:spPr>
        <p:txBody>
          <a:bodyPr wrap="square">
            <a:spAutoFit/>
          </a:bodyPr>
          <a:lstStyle/>
          <a:p>
            <a:r>
              <a:rPr lang="en-US" b="0" dirty="0">
                <a:effectLst/>
              </a:rPr>
              <a:t> </a:t>
            </a:r>
            <a:endParaRPr lang="en-US" dirty="0"/>
          </a:p>
        </p:txBody>
      </p:sp>
      <p:graphicFrame>
        <p:nvGraphicFramePr>
          <p:cNvPr id="11" name="Diagram 10">
            <a:extLst>
              <a:ext uri="{FF2B5EF4-FFF2-40B4-BE49-F238E27FC236}">
                <a16:creationId xmlns:a16="http://schemas.microsoft.com/office/drawing/2014/main" id="{9030310C-AADC-4E6E-8149-302FFC33A6BC}"/>
              </a:ext>
            </a:extLst>
          </p:cNvPr>
          <p:cNvGraphicFramePr/>
          <p:nvPr>
            <p:extLst>
              <p:ext uri="{D42A27DB-BD31-4B8C-83A1-F6EECF244321}">
                <p14:modId xmlns:p14="http://schemas.microsoft.com/office/powerpoint/2010/main" val="1254344825"/>
              </p:ext>
            </p:extLst>
          </p:nvPr>
        </p:nvGraphicFramePr>
        <p:xfrm>
          <a:off x="159327" y="2817121"/>
          <a:ext cx="11887200" cy="35329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TextBox 6">
            <a:extLst>
              <a:ext uri="{FF2B5EF4-FFF2-40B4-BE49-F238E27FC236}">
                <a16:creationId xmlns:a16="http://schemas.microsoft.com/office/drawing/2014/main" id="{FF88E2F1-EB05-4C2F-BE4C-844C5CB68E1C}"/>
              </a:ext>
            </a:extLst>
          </p:cNvPr>
          <p:cNvSpPr txBox="1"/>
          <p:nvPr/>
        </p:nvSpPr>
        <p:spPr>
          <a:xfrm>
            <a:off x="159327" y="991452"/>
            <a:ext cx="11485419" cy="1200329"/>
          </a:xfrm>
          <a:prstGeom prst="rect">
            <a:avLst/>
          </a:prstGeom>
          <a:noFill/>
        </p:spPr>
        <p:txBody>
          <a:bodyPr wrap="square" rtlCol="0">
            <a:spAutoFit/>
          </a:bodyPr>
          <a:lstStyle/>
          <a:p>
            <a:pPr marL="285750" indent="-285750" algn="just" rtl="0" fontAlgn="base">
              <a:lnSpc>
                <a:spcPct val="150000"/>
              </a:lnSpc>
              <a:spcBef>
                <a:spcPts val="0"/>
              </a:spcBef>
              <a:spcAft>
                <a:spcPts val="0"/>
              </a:spcAft>
              <a:buFont typeface="Arial" panose="020B0604020202020204" pitchFamily="34" charset="0"/>
              <a:buChar char="•"/>
            </a:pPr>
            <a:r>
              <a:rPr lang="en-US" sz="1800" b="1" i="0" u="none" strike="noStrike" dirty="0">
                <a:solidFill>
                  <a:srgbClr val="FFFFFF"/>
                </a:solidFill>
                <a:effectLst/>
                <a:latin typeface="Quattrocento Sans"/>
              </a:rPr>
              <a:t>Customers anticipate more customized suggestions and rely on word-of-mouth referrals.</a:t>
            </a:r>
            <a:endParaRPr lang="en-US" sz="1800" b="1" i="0" u="none" strike="noStrike" dirty="0">
              <a:solidFill>
                <a:srgbClr val="FFFFFF"/>
              </a:solidFill>
              <a:effectLst/>
              <a:latin typeface="Arial" panose="020B0604020202020204" pitchFamily="34" charset="0"/>
            </a:endParaRPr>
          </a:p>
          <a:p>
            <a:pPr marL="285750" indent="-285750" algn="just" rtl="0" fontAlgn="base">
              <a:lnSpc>
                <a:spcPct val="150000"/>
              </a:lnSpc>
              <a:spcBef>
                <a:spcPts val="0"/>
              </a:spcBef>
              <a:spcAft>
                <a:spcPts val="0"/>
              </a:spcAft>
              <a:buFont typeface="Arial" panose="020B0604020202020204" pitchFamily="34" charset="0"/>
              <a:buChar char="•"/>
            </a:pPr>
            <a:r>
              <a:rPr lang="en-US" sz="1800" b="1" i="0" u="none" strike="noStrike" dirty="0">
                <a:solidFill>
                  <a:srgbClr val="FFFFFF"/>
                </a:solidFill>
                <a:effectLst/>
                <a:latin typeface="Quattrocento Sans"/>
              </a:rPr>
              <a:t>The goal of our project is to build recommendation engine to recommend restaurants to yelp  users </a:t>
            </a:r>
            <a:endParaRPr lang="en-US" sz="1800" b="1" i="0" u="none" strike="noStrike" dirty="0">
              <a:solidFill>
                <a:srgbClr val="FFFFFF"/>
              </a:solidFill>
              <a:effectLst/>
              <a:latin typeface="Arial" panose="020B0604020202020204" pitchFamily="34" charset="0"/>
            </a:endParaRPr>
          </a:p>
          <a:p>
            <a:endParaRPr lang="en-US" dirty="0"/>
          </a:p>
        </p:txBody>
      </p:sp>
      <p:sp>
        <p:nvSpPr>
          <p:cNvPr id="14" name="TextBox 13">
            <a:extLst>
              <a:ext uri="{FF2B5EF4-FFF2-40B4-BE49-F238E27FC236}">
                <a16:creationId xmlns:a16="http://schemas.microsoft.com/office/drawing/2014/main" id="{3FFDEA56-B8B5-4D26-8303-99A6B5289454}"/>
              </a:ext>
            </a:extLst>
          </p:cNvPr>
          <p:cNvSpPr txBox="1"/>
          <p:nvPr/>
        </p:nvSpPr>
        <p:spPr>
          <a:xfrm>
            <a:off x="159327" y="2586289"/>
            <a:ext cx="6102926" cy="461665"/>
          </a:xfrm>
          <a:prstGeom prst="rect">
            <a:avLst/>
          </a:prstGeom>
          <a:noFill/>
        </p:spPr>
        <p:txBody>
          <a:bodyPr wrap="square">
            <a:spAutoFit/>
          </a:bodyPr>
          <a:lstStyle/>
          <a:p>
            <a:r>
              <a:rPr lang="en-US" sz="2400" b="1" i="0" u="none" strike="noStrike" dirty="0">
                <a:solidFill>
                  <a:srgbClr val="FFFFFF"/>
                </a:solidFill>
                <a:effectLst/>
                <a:latin typeface="+mj-lt"/>
              </a:rPr>
              <a:t>Analytical Problem </a:t>
            </a:r>
            <a:endParaRPr lang="en-US" sz="2400" dirty="0">
              <a:latin typeface="+mj-lt"/>
            </a:endParaRPr>
          </a:p>
        </p:txBody>
      </p:sp>
    </p:spTree>
    <p:extLst>
      <p:ext uri="{BB962C8B-B14F-4D97-AF65-F5344CB8AC3E}">
        <p14:creationId xmlns:p14="http://schemas.microsoft.com/office/powerpoint/2010/main" val="3148888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457199" y="1371600"/>
            <a:ext cx="3619501" cy="877824"/>
          </a:xfrm>
        </p:spPr>
        <p:txBody>
          <a:bodyPr>
            <a:normAutofit fontScale="90000"/>
          </a:bodyPr>
          <a:lstStyle/>
          <a:p>
            <a:r>
              <a:rPr lang="en-US" dirty="0"/>
              <a:t>Exploratory Data Analysis</a:t>
            </a:r>
          </a:p>
        </p:txBody>
      </p:sp>
      <p:sp>
        <p:nvSpPr>
          <p:cNvPr id="8" name="Text Placeholder 7">
            <a:extLst>
              <a:ext uri="{FF2B5EF4-FFF2-40B4-BE49-F238E27FC236}">
                <a16:creationId xmlns:a16="http://schemas.microsoft.com/office/drawing/2014/main" id="{E154013F-D2A9-4715-ACE2-3720EA35B8D0}"/>
              </a:ext>
            </a:extLst>
          </p:cNvPr>
          <p:cNvSpPr>
            <a:spLocks noGrp="1"/>
          </p:cNvSpPr>
          <p:nvPr>
            <p:ph type="body" sz="quarter" idx="14"/>
          </p:nvPr>
        </p:nvSpPr>
        <p:spPr>
          <a:xfrm>
            <a:off x="263237" y="2604655"/>
            <a:ext cx="3962400" cy="3726872"/>
          </a:xfrm>
        </p:spPr>
        <p:txBody>
          <a:bodyPr/>
          <a:lstStyle/>
          <a:p>
            <a:pPr algn="just"/>
            <a:r>
              <a:rPr lang="en-US" dirty="0"/>
              <a:t>When representing ratings, the EDA of the Yelp data set provides insight into the patterns in the data. We can observe from the graphs that the highest number of ratings out of 5 is 4, and the majority of the ratings are provided between 2013 and 2019, with a significant drop after 2019 owing to the epidemic.</a:t>
            </a:r>
          </a:p>
        </p:txBody>
      </p:sp>
      <p:pic>
        <p:nvPicPr>
          <p:cNvPr id="5" name="Picture 4">
            <a:extLst>
              <a:ext uri="{FF2B5EF4-FFF2-40B4-BE49-F238E27FC236}">
                <a16:creationId xmlns:a16="http://schemas.microsoft.com/office/drawing/2014/main" id="{D2F25941-6808-422D-B262-590347E5C4E6}"/>
              </a:ext>
            </a:extLst>
          </p:cNvPr>
          <p:cNvPicPr>
            <a:picLocks noChangeAspect="1"/>
          </p:cNvPicPr>
          <p:nvPr/>
        </p:nvPicPr>
        <p:blipFill>
          <a:blip r:embed="rId2"/>
          <a:stretch>
            <a:fillRect/>
          </a:stretch>
        </p:blipFill>
        <p:spPr>
          <a:xfrm>
            <a:off x="4577074" y="569207"/>
            <a:ext cx="7076456" cy="2619741"/>
          </a:xfrm>
          <a:prstGeom prst="rect">
            <a:avLst/>
          </a:prstGeom>
        </p:spPr>
      </p:pic>
      <p:pic>
        <p:nvPicPr>
          <p:cNvPr id="9" name="Picture 8">
            <a:extLst>
              <a:ext uri="{FF2B5EF4-FFF2-40B4-BE49-F238E27FC236}">
                <a16:creationId xmlns:a16="http://schemas.microsoft.com/office/drawing/2014/main" id="{5505D517-9B89-468A-ADD5-CEAE5D0C8E57}"/>
              </a:ext>
            </a:extLst>
          </p:cNvPr>
          <p:cNvPicPr>
            <a:picLocks noChangeAspect="1"/>
          </p:cNvPicPr>
          <p:nvPr/>
        </p:nvPicPr>
        <p:blipFill>
          <a:blip r:embed="rId3"/>
          <a:stretch>
            <a:fillRect/>
          </a:stretch>
        </p:blipFill>
        <p:spPr>
          <a:xfrm>
            <a:off x="4577074" y="3429000"/>
            <a:ext cx="6938156" cy="2619741"/>
          </a:xfrm>
          <a:prstGeom prst="rect">
            <a:avLst/>
          </a:prstGeom>
        </p:spPr>
      </p:pic>
    </p:spTree>
    <p:extLst>
      <p:ext uri="{BB962C8B-B14F-4D97-AF65-F5344CB8AC3E}">
        <p14:creationId xmlns:p14="http://schemas.microsoft.com/office/powerpoint/2010/main" val="1881260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CDCF6"/>
        </a:solidFill>
        <a:effectLst/>
      </p:bgPr>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25289B82-DA50-4C06-A321-99F863D33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7778"/>
            <a:ext cx="4607511" cy="37002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575ABDE-9D66-4774-92DD-3D8EAC19FF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793" y="3807072"/>
            <a:ext cx="7210284" cy="31718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81E32EC-3420-4F13-9A5B-BFFAF5A4D10D}"/>
              </a:ext>
            </a:extLst>
          </p:cNvPr>
          <p:cNvPicPr>
            <a:picLocks noChangeAspect="1"/>
          </p:cNvPicPr>
          <p:nvPr/>
        </p:nvPicPr>
        <p:blipFill>
          <a:blip r:embed="rId4"/>
          <a:stretch>
            <a:fillRect/>
          </a:stretch>
        </p:blipFill>
        <p:spPr>
          <a:xfrm>
            <a:off x="4867923" y="776473"/>
            <a:ext cx="7210284" cy="1911488"/>
          </a:xfrm>
          <a:prstGeom prst="rect">
            <a:avLst/>
          </a:prstGeom>
        </p:spPr>
      </p:pic>
      <p:pic>
        <p:nvPicPr>
          <p:cNvPr id="1026" name="Picture 2">
            <a:extLst>
              <a:ext uri="{FF2B5EF4-FFF2-40B4-BE49-F238E27FC236}">
                <a16:creationId xmlns:a16="http://schemas.microsoft.com/office/drawing/2014/main" id="{88E4276E-D759-4B21-9C56-717BE7386D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33370" y="3220720"/>
            <a:ext cx="4844837" cy="3464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901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p:txBody>
          <a:bodyPr/>
          <a:lstStyle/>
          <a:p>
            <a:r>
              <a:rPr lang="en-US" dirty="0"/>
              <a:t>Modelling  -1</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228599" y="2618509"/>
            <a:ext cx="6296891" cy="3796146"/>
          </a:xfrm>
        </p:spPr>
        <p:txBody>
          <a:bodyPr>
            <a:noAutofit/>
          </a:bodyPr>
          <a:lstStyle/>
          <a:p>
            <a:pPr algn="just">
              <a:lnSpc>
                <a:spcPct val="150000"/>
              </a:lnSpc>
            </a:pPr>
            <a:r>
              <a:rPr lang="en-US" sz="1600" dirty="0"/>
              <a:t>Modeling approach</a:t>
            </a:r>
          </a:p>
          <a:p>
            <a:pPr marL="285750" indent="-285750" algn="just">
              <a:lnSpc>
                <a:spcPct val="150000"/>
              </a:lnSpc>
              <a:buFont typeface="Arial" panose="020B0604020202020204" pitchFamily="34" charset="0"/>
              <a:buChar char="•"/>
            </a:pPr>
            <a:r>
              <a:rPr lang="en-US" sz="1600" dirty="0"/>
              <a:t>Revolves around the central dogma that “similar users rate similar restaurants similarly”</a:t>
            </a:r>
          </a:p>
          <a:p>
            <a:pPr marL="285750" indent="-285750" algn="just">
              <a:lnSpc>
                <a:spcPct val="150000"/>
              </a:lnSpc>
              <a:buFont typeface="Arial" panose="020B0604020202020204" pitchFamily="34" charset="0"/>
              <a:buChar char="•"/>
            </a:pPr>
            <a:r>
              <a:rPr lang="en-US" sz="1600" dirty="0"/>
              <a:t>Rating history of user is captured to match user preferences to other similar/like-minded users to recommend restaurants</a:t>
            </a:r>
          </a:p>
          <a:p>
            <a:pPr marL="285750" indent="-285750" algn="just">
              <a:lnSpc>
                <a:spcPct val="150000"/>
              </a:lnSpc>
              <a:buFont typeface="Arial" panose="020B0604020202020204" pitchFamily="34" charset="0"/>
              <a:buChar char="•"/>
            </a:pPr>
            <a:r>
              <a:rPr lang="en-US" sz="1600" dirty="0"/>
              <a:t>A baseline model is introduced to establish a basis for evaluating improvements in different collaborative filtering models. A naïve model identifies similar users and restaurants by using a hardcoded similarity function</a:t>
            </a:r>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88211FE3-AC62-4F30-A9CD-15DF2126F62D}"/>
              </a:ext>
            </a:extLst>
          </p:cNvPr>
          <p:cNvPicPr>
            <a:picLocks noChangeAspect="1"/>
          </p:cNvPicPr>
          <p:nvPr/>
        </p:nvPicPr>
        <p:blipFill>
          <a:blip r:embed="rId3"/>
          <a:stretch>
            <a:fillRect/>
          </a:stretch>
        </p:blipFill>
        <p:spPr>
          <a:xfrm>
            <a:off x="7132631" y="405455"/>
            <a:ext cx="4429919" cy="2590015"/>
          </a:xfrm>
          <a:prstGeom prst="rect">
            <a:avLst/>
          </a:prstGeom>
        </p:spPr>
      </p:pic>
      <p:pic>
        <p:nvPicPr>
          <p:cNvPr id="9" name="Picture 8">
            <a:extLst>
              <a:ext uri="{FF2B5EF4-FFF2-40B4-BE49-F238E27FC236}">
                <a16:creationId xmlns:a16="http://schemas.microsoft.com/office/drawing/2014/main" id="{8A8C8F04-09F9-45FF-A409-327440D246B2}"/>
              </a:ext>
            </a:extLst>
          </p:cNvPr>
          <p:cNvPicPr>
            <a:picLocks noChangeAspect="1"/>
          </p:cNvPicPr>
          <p:nvPr/>
        </p:nvPicPr>
        <p:blipFill>
          <a:blip r:embed="rId4"/>
          <a:stretch>
            <a:fillRect/>
          </a:stretch>
        </p:blipFill>
        <p:spPr>
          <a:xfrm>
            <a:off x="7132631" y="3478113"/>
            <a:ext cx="4429919" cy="2768691"/>
          </a:xfrm>
          <a:prstGeom prst="rect">
            <a:avLst/>
          </a:prstGeom>
        </p:spPr>
      </p:pic>
    </p:spTree>
    <p:extLst>
      <p:ext uri="{BB962C8B-B14F-4D97-AF65-F5344CB8AC3E}">
        <p14:creationId xmlns:p14="http://schemas.microsoft.com/office/powerpoint/2010/main" val="2708177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p:txBody>
          <a:bodyPr/>
          <a:lstStyle/>
          <a:p>
            <a:r>
              <a:rPr lang="en-US" dirty="0"/>
              <a:t>Modelling - 1</a:t>
            </a:r>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a:extLst>
              <a:ext uri="{FF2B5EF4-FFF2-40B4-BE49-F238E27FC236}">
                <a16:creationId xmlns:a16="http://schemas.microsoft.com/office/drawing/2014/main" id="{FEFC9E3B-230F-42AF-8C60-8BD9514E72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9179" y="3241964"/>
            <a:ext cx="5115621" cy="340013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3E6BFDF-3922-4391-ACDF-42B2051C7D1F}"/>
              </a:ext>
            </a:extLst>
          </p:cNvPr>
          <p:cNvPicPr>
            <a:picLocks noChangeAspect="1"/>
          </p:cNvPicPr>
          <p:nvPr/>
        </p:nvPicPr>
        <p:blipFill>
          <a:blip r:embed="rId4"/>
          <a:stretch>
            <a:fillRect/>
          </a:stretch>
        </p:blipFill>
        <p:spPr>
          <a:xfrm>
            <a:off x="6875571" y="400119"/>
            <a:ext cx="4859230" cy="2600688"/>
          </a:xfrm>
          <a:prstGeom prst="rect">
            <a:avLst/>
          </a:prstGeom>
        </p:spPr>
      </p:pic>
      <p:sp>
        <p:nvSpPr>
          <p:cNvPr id="9" name="Text Placeholder 2">
            <a:extLst>
              <a:ext uri="{FF2B5EF4-FFF2-40B4-BE49-F238E27FC236}">
                <a16:creationId xmlns:a16="http://schemas.microsoft.com/office/drawing/2014/main" id="{ED2BE07D-307C-458A-A3F3-17CD622910E7}"/>
              </a:ext>
            </a:extLst>
          </p:cNvPr>
          <p:cNvSpPr>
            <a:spLocks noGrp="1"/>
          </p:cNvSpPr>
          <p:nvPr>
            <p:ph type="body" sz="quarter" idx="14"/>
          </p:nvPr>
        </p:nvSpPr>
        <p:spPr>
          <a:xfrm>
            <a:off x="190501" y="2486526"/>
            <a:ext cx="6428678" cy="4130173"/>
          </a:xfrm>
        </p:spPr>
        <p:txBody>
          <a:bodyPr>
            <a:noAutofit/>
          </a:bodyPr>
          <a:lstStyle/>
          <a:p>
            <a:pPr marL="285750" indent="-285750" algn="just">
              <a:lnSpc>
                <a:spcPct val="150000"/>
              </a:lnSpc>
              <a:buFont typeface="Arial" panose="020B0604020202020204" pitchFamily="34" charset="0"/>
              <a:buChar char="•"/>
            </a:pPr>
            <a:r>
              <a:rPr lang="en-US" sz="1450" dirty="0"/>
              <a:t>User preferences are not captured directly as part of the dataset for generating recommendations but rather through Latent factors (properties of users/items that inherently influences the user ratings)	</a:t>
            </a:r>
          </a:p>
          <a:p>
            <a:pPr marL="285750" indent="-285750" algn="just">
              <a:lnSpc>
                <a:spcPct val="150000"/>
              </a:lnSpc>
              <a:buFont typeface="Arial" panose="020B0604020202020204" pitchFamily="34" charset="0"/>
              <a:buChar char="•"/>
            </a:pPr>
            <a:r>
              <a:rPr lang="en-US" sz="1450" dirty="0"/>
              <a:t>Latent-factor based approaches relate users and items in a low-dimensional latent feature space.	</a:t>
            </a:r>
          </a:p>
          <a:p>
            <a:pPr marL="285750" indent="-285750" algn="just">
              <a:lnSpc>
                <a:spcPct val="150000"/>
              </a:lnSpc>
              <a:buFont typeface="Arial" panose="020B0604020202020204" pitchFamily="34" charset="0"/>
              <a:buChar char="•"/>
            </a:pPr>
            <a:r>
              <a:rPr lang="en-US" sz="1450" dirty="0"/>
              <a:t>Goal of the Model is to estimate the latent factor vectors such that the predictions minimize a loss function over the observed ratings•</a:t>
            </a:r>
          </a:p>
          <a:p>
            <a:pPr marL="285750" indent="-285750" algn="just">
              <a:lnSpc>
                <a:spcPct val="150000"/>
              </a:lnSpc>
              <a:buFont typeface="Arial" panose="020B0604020202020204" pitchFamily="34" charset="0"/>
              <a:buChar char="•"/>
            </a:pPr>
            <a:r>
              <a:rPr lang="en-US" sz="1450" dirty="0"/>
              <a:t>We have used the widely used Stochastic Gradient descent and Adam optimizers to find the approximate estimates of the feature vectors while training the model</a:t>
            </a:r>
          </a:p>
        </p:txBody>
      </p:sp>
    </p:spTree>
    <p:extLst>
      <p:ext uri="{BB962C8B-B14F-4D97-AF65-F5344CB8AC3E}">
        <p14:creationId xmlns:p14="http://schemas.microsoft.com/office/powerpoint/2010/main" val="3254805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CDCF6"/>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147770" y="395818"/>
            <a:ext cx="5029200" cy="604059"/>
          </a:xfrm>
        </p:spPr>
        <p:txBody>
          <a:bodyPr anchor="b" anchorCtr="0">
            <a:normAutofit/>
          </a:bodyPr>
          <a:lstStyle/>
          <a:p>
            <a:pPr algn="ctr"/>
            <a:r>
              <a:rPr lang="en-US" dirty="0"/>
              <a:t>Regression Model -1</a:t>
            </a:r>
          </a:p>
        </p:txBody>
      </p:sp>
      <p:pic>
        <p:nvPicPr>
          <p:cNvPr id="20" name="Picture 19">
            <a:extLst>
              <a:ext uri="{FF2B5EF4-FFF2-40B4-BE49-F238E27FC236}">
                <a16:creationId xmlns:a16="http://schemas.microsoft.com/office/drawing/2014/main" id="{3D7F01F4-FA12-448E-8FBC-5F5FB57183F2}"/>
              </a:ext>
            </a:extLst>
          </p:cNvPr>
          <p:cNvPicPr>
            <a:picLocks noChangeAspect="1"/>
          </p:cNvPicPr>
          <p:nvPr/>
        </p:nvPicPr>
        <p:blipFill>
          <a:blip r:embed="rId2"/>
          <a:stretch>
            <a:fillRect/>
          </a:stretch>
        </p:blipFill>
        <p:spPr>
          <a:xfrm>
            <a:off x="369364" y="1366802"/>
            <a:ext cx="4726419" cy="4848902"/>
          </a:xfrm>
          <a:prstGeom prst="rect">
            <a:avLst/>
          </a:prstGeom>
        </p:spPr>
      </p:pic>
      <p:pic>
        <p:nvPicPr>
          <p:cNvPr id="5" name="Picture 4">
            <a:extLst>
              <a:ext uri="{FF2B5EF4-FFF2-40B4-BE49-F238E27FC236}">
                <a16:creationId xmlns:a16="http://schemas.microsoft.com/office/drawing/2014/main" id="{0EA04A89-59E1-43F5-84D9-B2BFCF32F86F}"/>
              </a:ext>
            </a:extLst>
          </p:cNvPr>
          <p:cNvPicPr>
            <a:picLocks noChangeAspect="1"/>
          </p:cNvPicPr>
          <p:nvPr/>
        </p:nvPicPr>
        <p:blipFill>
          <a:blip r:embed="rId3"/>
          <a:stretch>
            <a:fillRect/>
          </a:stretch>
        </p:blipFill>
        <p:spPr>
          <a:xfrm>
            <a:off x="6465814" y="1366801"/>
            <a:ext cx="4956979" cy="2424451"/>
          </a:xfrm>
          <a:prstGeom prst="rect">
            <a:avLst/>
          </a:prstGeom>
        </p:spPr>
      </p:pic>
      <p:pic>
        <p:nvPicPr>
          <p:cNvPr id="6" name="Picture 5">
            <a:extLst>
              <a:ext uri="{FF2B5EF4-FFF2-40B4-BE49-F238E27FC236}">
                <a16:creationId xmlns:a16="http://schemas.microsoft.com/office/drawing/2014/main" id="{F74D19C9-2605-41EF-AE96-506EEFA22932}"/>
              </a:ext>
            </a:extLst>
          </p:cNvPr>
          <p:cNvPicPr>
            <a:picLocks noChangeAspect="1"/>
          </p:cNvPicPr>
          <p:nvPr/>
        </p:nvPicPr>
        <p:blipFill rotWithShape="1">
          <a:blip r:embed="rId4"/>
          <a:srcRect l="-4762" r="1496"/>
          <a:stretch/>
        </p:blipFill>
        <p:spPr>
          <a:xfrm>
            <a:off x="6821127" y="3791252"/>
            <a:ext cx="4406150" cy="2615016"/>
          </a:xfrm>
          <a:prstGeom prst="rect">
            <a:avLst/>
          </a:prstGeom>
        </p:spPr>
      </p:pic>
      <p:sp>
        <p:nvSpPr>
          <p:cNvPr id="8" name="Title 3">
            <a:extLst>
              <a:ext uri="{FF2B5EF4-FFF2-40B4-BE49-F238E27FC236}">
                <a16:creationId xmlns:a16="http://schemas.microsoft.com/office/drawing/2014/main" id="{03D42E8D-06CF-4C7A-9616-2132DABB9B70}"/>
              </a:ext>
            </a:extLst>
          </p:cNvPr>
          <p:cNvSpPr txBox="1">
            <a:spLocks/>
          </p:cNvSpPr>
          <p:nvPr/>
        </p:nvSpPr>
        <p:spPr>
          <a:xfrm>
            <a:off x="5822081" y="374574"/>
            <a:ext cx="5029200" cy="604059"/>
          </a:xfrm>
          <a:prstGeom prst="rect">
            <a:avLst/>
          </a:prstGeom>
        </p:spPr>
        <p:txBody>
          <a:bodyPr vert="horz" lIns="91440" tIns="45720" rIns="91440" bIns="45720" rtlCol="0" anchor="b" anchorCtr="0">
            <a:normAutofit/>
          </a:bodyPr>
          <a:lstStyle>
            <a:lvl1pPr algn="l" defTabSz="914400" rtl="0" eaLnBrk="1" latinLnBrk="0" hangingPunct="1">
              <a:lnSpc>
                <a:spcPts val="4000"/>
              </a:lnSpc>
              <a:spcBef>
                <a:spcPct val="0"/>
              </a:spcBef>
              <a:buNone/>
              <a:defRPr sz="3200" kern="1200" cap="all" baseline="0">
                <a:solidFill>
                  <a:schemeClr val="tx1"/>
                </a:solidFill>
                <a:latin typeface="+mj-lt"/>
                <a:ea typeface="+mj-ea"/>
                <a:cs typeface="+mj-cs"/>
              </a:defRPr>
            </a:lvl1pPr>
          </a:lstStyle>
          <a:p>
            <a:pPr algn="ctr"/>
            <a:r>
              <a:rPr lang="en-US" dirty="0"/>
              <a:t>Regression Model -2</a:t>
            </a:r>
          </a:p>
        </p:txBody>
      </p:sp>
    </p:spTree>
    <p:extLst>
      <p:ext uri="{BB962C8B-B14F-4D97-AF65-F5344CB8AC3E}">
        <p14:creationId xmlns:p14="http://schemas.microsoft.com/office/powerpoint/2010/main" val="2378376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0" y="3134106"/>
            <a:ext cx="2904033" cy="589788"/>
          </a:xfrm>
        </p:spPr>
        <p:txBody>
          <a:bodyPr>
            <a:normAutofit fontScale="90000"/>
          </a:bodyPr>
          <a:lstStyle/>
          <a:p>
            <a:r>
              <a:rPr lang="en-US" b="1" dirty="0"/>
              <a:t>Modelling - 2 </a:t>
            </a:r>
          </a:p>
        </p:txBody>
      </p:sp>
      <p:sp>
        <p:nvSpPr>
          <p:cNvPr id="13" name="TextBox 12">
            <a:extLst>
              <a:ext uri="{FF2B5EF4-FFF2-40B4-BE49-F238E27FC236}">
                <a16:creationId xmlns:a16="http://schemas.microsoft.com/office/drawing/2014/main" id="{AB77099F-ED2F-4D18-BD47-5B84BDE8408E}"/>
              </a:ext>
            </a:extLst>
          </p:cNvPr>
          <p:cNvSpPr txBox="1"/>
          <p:nvPr/>
        </p:nvSpPr>
        <p:spPr>
          <a:xfrm>
            <a:off x="3048000" y="1582341"/>
            <a:ext cx="8875342" cy="4447692"/>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en-US" sz="1600" dirty="0"/>
              <a:t>We have developed a recommendation logic that takes into account user's proximity to the restaurants they visited and also the recommendations of their friends.</a:t>
            </a:r>
          </a:p>
          <a:p>
            <a:pPr marL="285750" indent="-285750" algn="just">
              <a:lnSpc>
                <a:spcPct val="200000"/>
              </a:lnSpc>
              <a:buFont typeface="Arial" panose="020B0604020202020204" pitchFamily="34" charset="0"/>
              <a:buChar char="•"/>
            </a:pPr>
            <a:r>
              <a:rPr lang="en-US" sz="1600" dirty="0"/>
              <a:t>We filter through the user's review history to find the most visited cities. We then check for the top restaurants with at least a 100 reviews to get a better result.</a:t>
            </a:r>
          </a:p>
          <a:p>
            <a:pPr marL="285750" indent="-285750" algn="just">
              <a:lnSpc>
                <a:spcPct val="200000"/>
              </a:lnSpc>
              <a:buFont typeface="Arial" panose="020B0604020202020204" pitchFamily="34" charset="0"/>
              <a:buChar char="•"/>
            </a:pPr>
            <a:r>
              <a:rPr lang="en-US" sz="1600" dirty="0"/>
              <a:t>If the user has friends, we then look at their history if they have written at least 100 reviews, and filter out their top rated restaurants and recommend them to the user.</a:t>
            </a:r>
          </a:p>
          <a:p>
            <a:pPr marL="285750" indent="-285750" algn="just">
              <a:lnSpc>
                <a:spcPct val="200000"/>
              </a:lnSpc>
              <a:buFont typeface="Arial" panose="020B0604020202020204" pitchFamily="34" charset="0"/>
              <a:buChar char="•"/>
            </a:pPr>
            <a:r>
              <a:rPr lang="en-US" sz="1600" dirty="0"/>
              <a:t>Finally we pass these restaurants as an input to our model and filter only those whose predicted rating is greater than 4 to give a top rated restaurant that that the model believes will also be liked by the user.</a:t>
            </a:r>
          </a:p>
        </p:txBody>
      </p:sp>
    </p:spTree>
    <p:extLst>
      <p:ext uri="{BB962C8B-B14F-4D97-AF65-F5344CB8AC3E}">
        <p14:creationId xmlns:p14="http://schemas.microsoft.com/office/powerpoint/2010/main" val="1708150842"/>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{BB7521C2-4655-4225-9708-5CF5519B0A0B}tf78479028_win32</Template>
  <TotalTime>585</TotalTime>
  <Words>680</Words>
  <Application>Microsoft Office PowerPoint</Application>
  <PresentationFormat>Widescreen</PresentationFormat>
  <Paragraphs>62</Paragraphs>
  <Slides>11</Slides>
  <Notes>6</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11</vt:i4>
      </vt:variant>
    </vt:vector>
  </HeadingPairs>
  <TitlesOfParts>
    <vt:vector size="22" baseType="lpstr">
      <vt:lpstr>Arial</vt:lpstr>
      <vt:lpstr>Calibri</vt:lpstr>
      <vt:lpstr>Quattrocento Sans</vt:lpstr>
      <vt:lpstr>Roboto</vt:lpstr>
      <vt:lpstr>Segoe UI</vt:lpstr>
      <vt:lpstr>Segoe UI Black</vt:lpstr>
      <vt:lpstr>Segoe UI Light</vt:lpstr>
      <vt:lpstr>Balancing Act</vt:lpstr>
      <vt:lpstr>Wellspring</vt:lpstr>
      <vt:lpstr>Star of the show</vt:lpstr>
      <vt:lpstr>Amusements</vt:lpstr>
      <vt:lpstr>submitted by :-     </vt:lpstr>
      <vt:lpstr>Yelp Data Set </vt:lpstr>
      <vt:lpstr>Business Problem</vt:lpstr>
      <vt:lpstr>Exploratory Data Analysis</vt:lpstr>
      <vt:lpstr>PowerPoint Presentation</vt:lpstr>
      <vt:lpstr>Modelling  -1</vt:lpstr>
      <vt:lpstr>Modelling - 1</vt:lpstr>
      <vt:lpstr>Regression Model -1</vt:lpstr>
      <vt:lpstr>Modelling - 2 </vt:lpstr>
      <vt:lpstr>Interpretations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submitted by :-</dc:title>
  <dc:creator>Tarun Singh Thakur</dc:creator>
  <cp:lastModifiedBy>Praveen V (iDEAS-Apps &amp; Data)</cp:lastModifiedBy>
  <cp:revision>19</cp:revision>
  <dcterms:created xsi:type="dcterms:W3CDTF">2022-02-17T16:28:11Z</dcterms:created>
  <dcterms:modified xsi:type="dcterms:W3CDTF">2022-02-18T17:17:17Z</dcterms:modified>
</cp:coreProperties>
</file>